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0" r:id="rId1"/>
  </p:sldMasterIdLst>
  <p:notesMasterIdLst>
    <p:notesMasterId r:id="rId31"/>
  </p:notesMasterIdLst>
  <p:sldIdLst>
    <p:sldId id="258" r:id="rId2"/>
    <p:sldId id="259" r:id="rId3"/>
    <p:sldId id="335" r:id="rId4"/>
    <p:sldId id="360" r:id="rId5"/>
    <p:sldId id="336" r:id="rId6"/>
    <p:sldId id="337" r:id="rId7"/>
    <p:sldId id="366" r:id="rId8"/>
    <p:sldId id="367" r:id="rId9"/>
    <p:sldId id="340" r:id="rId10"/>
    <p:sldId id="339" r:id="rId11"/>
    <p:sldId id="341" r:id="rId12"/>
    <p:sldId id="368" r:id="rId13"/>
    <p:sldId id="371" r:id="rId14"/>
    <p:sldId id="370" r:id="rId15"/>
    <p:sldId id="354" r:id="rId16"/>
    <p:sldId id="356" r:id="rId17"/>
    <p:sldId id="347" r:id="rId18"/>
    <p:sldId id="386" r:id="rId19"/>
    <p:sldId id="376" r:id="rId20"/>
    <p:sldId id="385" r:id="rId21"/>
    <p:sldId id="358" r:id="rId22"/>
    <p:sldId id="379" r:id="rId23"/>
    <p:sldId id="377" r:id="rId24"/>
    <p:sldId id="359" r:id="rId25"/>
    <p:sldId id="381" r:id="rId26"/>
    <p:sldId id="374" r:id="rId27"/>
    <p:sldId id="382" r:id="rId28"/>
    <p:sldId id="380" r:id="rId29"/>
    <p:sldId id="375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9"/>
    <p:restoredTop sz="95200" autoAdjust="0"/>
  </p:normalViewPr>
  <p:slideViewPr>
    <p:cSldViewPr snapToGrid="0" snapToObjects="1">
      <p:cViewPr varScale="1">
        <p:scale>
          <a:sx n="108" d="100"/>
          <a:sy n="108" d="100"/>
        </p:scale>
        <p:origin x="86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5E9A6-249F-B947-BDFB-3FFE23E6B6AD}" type="datetimeFigureOut">
              <a:rPr lang="en-US" smtClean="0"/>
              <a:t>11/10/2020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9A1BE3-E43D-5342-8265-2F5590608E7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888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2E6613-F607-4294-9284-AC30B3ACFC4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2877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2E6613-F607-4294-9284-AC30B3ACFC4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7185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0433D6-AEEE-4EB8-BD7B-F37178586A05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393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29057" indent="-280406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2162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57027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18927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46757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1622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36487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1352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fld id="{0C698CEE-5250-4A57-A56F-1BB69F689910}" type="slidenum">
              <a:rPr lang="en-US" sz="1200">
                <a:latin typeface="Times New Roman" charset="0"/>
              </a:rPr>
              <a:pPr/>
              <a:t>16</a:t>
            </a:fld>
            <a:endParaRPr lang="en-US" sz="1200" dirty="0">
              <a:latin typeface="Times New Roman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7388"/>
            <a:ext cx="6096000" cy="342900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026"/>
            <a:ext cx="5486400" cy="411292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8135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Ops. Flexibility</a:t>
            </a:r>
            <a:r>
              <a:rPr lang="en-US" baseline="0" dirty="0"/>
              <a:t> – Introduce Recycled Water/FOG/Digested Sludge for FW Mixing</a:t>
            </a:r>
          </a:p>
          <a:p>
            <a:r>
              <a:rPr lang="en-US" baseline="0" dirty="0"/>
              <a:t>Pumps and Piping X-Functional – Redundancy Built-in for the most Part</a:t>
            </a:r>
          </a:p>
          <a:p>
            <a:r>
              <a:rPr lang="en-US" baseline="0" dirty="0"/>
              <a:t>Fully Automated Process Sequencings – Mixing Would Stop when Initiating a Delivery/Level Indicators to Close FOG Receiving MOV if pit full/Line Flushing Duration/Looks at Dig. Liquid Levels to determine if they can be fed or not</a:t>
            </a:r>
            <a:endParaRPr lang="en-US" dirty="0"/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2E6613-F607-4294-9284-AC30B3ACFC4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219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0433D6-AEEE-4EB8-BD7B-F37178586A05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700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29057" indent="-280406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2162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57027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18927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46757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1622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36487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1352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fld id="{A431C300-A422-4177-BB0E-A0216E6562C9}" type="slidenum">
              <a:rPr lang="en-US" sz="1200">
                <a:latin typeface="Times New Roman" charset="0"/>
              </a:rPr>
              <a:pPr/>
              <a:t>21</a:t>
            </a:fld>
            <a:endParaRPr lang="en-US" sz="1200" dirty="0">
              <a:latin typeface="Times New Roman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26"/>
            <a:ext cx="5029200" cy="4114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45" tIns="45574" rIns="91145" bIns="45574"/>
          <a:lstStyle/>
          <a:p>
            <a:r>
              <a:rPr lang="en-US" dirty="0">
                <a:latin typeface="Times New Roman" charset="0"/>
              </a:rPr>
              <a:t>JAF</a:t>
            </a:r>
          </a:p>
          <a:p>
            <a:r>
              <a:rPr lang="en-US" b="1" dirty="0">
                <a:latin typeface="Times New Roman" charset="0"/>
              </a:rPr>
              <a:t>“Anaerobic Digestion of Food Waste” EBMUD</a:t>
            </a:r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244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0433D6-AEEE-4EB8-BD7B-F37178586A05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7009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29057" indent="-280406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2162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57027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18927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46757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1622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36487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1352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fld id="{A431C300-A422-4177-BB0E-A0216E6562C9}" type="slidenum">
              <a:rPr lang="en-US" sz="1200">
                <a:solidFill>
                  <a:prstClr val="black"/>
                </a:solidFill>
                <a:latin typeface="Times New Roman" charset="0"/>
              </a:rPr>
              <a:pPr/>
              <a:t>24</a:t>
            </a:fld>
            <a:endParaRPr lang="en-US" sz="1200" dirty="0">
              <a:solidFill>
                <a:prstClr val="black"/>
              </a:solidFill>
              <a:latin typeface="Times New Roman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26"/>
            <a:ext cx="5029200" cy="4114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45" tIns="45574" rIns="91145" bIns="45574"/>
          <a:lstStyle/>
          <a:p>
            <a:r>
              <a:rPr lang="en-US" dirty="0">
                <a:latin typeface="Times New Roman" charset="0"/>
              </a:rPr>
              <a:t>JAF</a:t>
            </a:r>
          </a:p>
          <a:p>
            <a:r>
              <a:rPr lang="en-US" b="1" dirty="0">
                <a:latin typeface="Times New Roman" charset="0"/>
              </a:rPr>
              <a:t>“Anaerobic Digestion of Food Waste” EBMUD</a:t>
            </a:r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2444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29057" indent="-280406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2162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57027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18927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46757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1622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36487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1352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fld id="{A431C300-A422-4177-BB0E-A0216E6562C9}" type="slidenum">
              <a:rPr lang="en-US" sz="1200">
                <a:solidFill>
                  <a:prstClr val="black"/>
                </a:solidFill>
                <a:latin typeface="Times New Roman" charset="0"/>
              </a:rPr>
              <a:pPr/>
              <a:t>25</a:t>
            </a:fld>
            <a:endParaRPr lang="en-US" sz="1200" dirty="0">
              <a:solidFill>
                <a:prstClr val="black"/>
              </a:solidFill>
              <a:latin typeface="Times New Roman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26"/>
            <a:ext cx="5029200" cy="4114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45" tIns="45574" rIns="91145" bIns="45574"/>
          <a:lstStyle/>
          <a:p>
            <a:r>
              <a:rPr lang="en-US" dirty="0">
                <a:latin typeface="Times New Roman" charset="0"/>
              </a:rPr>
              <a:t>JAF</a:t>
            </a:r>
          </a:p>
          <a:p>
            <a:r>
              <a:rPr lang="en-US" b="1" dirty="0">
                <a:latin typeface="Times New Roman" charset="0"/>
              </a:rPr>
              <a:t>“Anaerobic Digestion of Food Waste” EBMUD</a:t>
            </a:r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2444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0433D6-AEEE-4EB8-BD7B-F37178586A05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700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2E6613-F607-4294-9284-AC30B3ACFC4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030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29057" indent="-280406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2162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57027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18927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46757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1622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36487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1352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fld id="{A431C300-A422-4177-BB0E-A0216E6562C9}" type="slidenum">
              <a:rPr lang="en-US" sz="1200">
                <a:solidFill>
                  <a:prstClr val="black"/>
                </a:solidFill>
                <a:latin typeface="Times New Roman" charset="0"/>
              </a:rPr>
              <a:pPr/>
              <a:t>27</a:t>
            </a:fld>
            <a:endParaRPr lang="en-US" sz="1200" dirty="0">
              <a:solidFill>
                <a:prstClr val="black"/>
              </a:solidFill>
              <a:latin typeface="Times New Roman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26"/>
            <a:ext cx="5029200" cy="4114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45" tIns="45574" rIns="91145" bIns="45574"/>
          <a:lstStyle/>
          <a:p>
            <a:r>
              <a:rPr lang="en-US" dirty="0">
                <a:latin typeface="Times New Roman" charset="0"/>
              </a:rPr>
              <a:t>JAF</a:t>
            </a:r>
          </a:p>
          <a:p>
            <a:r>
              <a:rPr lang="en-US" b="1" dirty="0">
                <a:latin typeface="Times New Roman" charset="0"/>
              </a:rPr>
              <a:t>“Anaerobic Digestion of Food Waste” EBMUD</a:t>
            </a:r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2444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29057" indent="-280406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2162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57027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18927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46757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1622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36487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1352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fld id="{A431C300-A422-4177-BB0E-A0216E6562C9}" type="slidenum">
              <a:rPr lang="en-US" sz="1200">
                <a:solidFill>
                  <a:prstClr val="black"/>
                </a:solidFill>
                <a:latin typeface="Times New Roman" charset="0"/>
              </a:rPr>
              <a:pPr/>
              <a:t>28</a:t>
            </a:fld>
            <a:endParaRPr lang="en-US" sz="1200" dirty="0">
              <a:solidFill>
                <a:prstClr val="black"/>
              </a:solidFill>
              <a:latin typeface="Times New Roman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26"/>
            <a:ext cx="5029200" cy="4114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45" tIns="45574" rIns="91145" bIns="45574"/>
          <a:lstStyle/>
          <a:p>
            <a:r>
              <a:rPr lang="en-US" dirty="0">
                <a:latin typeface="Times New Roman" charset="0"/>
              </a:rPr>
              <a:t>JAF</a:t>
            </a:r>
          </a:p>
          <a:p>
            <a:r>
              <a:rPr lang="en-US" b="1" dirty="0">
                <a:latin typeface="Times New Roman" charset="0"/>
              </a:rPr>
              <a:t>“Anaerobic Digestion of Food Waste” EBMUD</a:t>
            </a:r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2444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0433D6-AEEE-4EB8-BD7B-F37178586A05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700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0433D6-AEEE-4EB8-BD7B-F37178586A05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700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29057" indent="-280406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2162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57027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18927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46757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1622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36487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1352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fld id="{D8554FAA-BA82-4592-9FF5-69486CC5A5D7}" type="slidenum">
              <a:rPr lang="en-US" sz="1200">
                <a:latin typeface="Times New Roman" charset="0"/>
              </a:rPr>
              <a:pPr/>
              <a:t>5</a:t>
            </a:fld>
            <a:endParaRPr lang="en-US" sz="1200" dirty="0">
              <a:latin typeface="Times New Roman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26"/>
            <a:ext cx="5029200" cy="4114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283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0433D6-AEEE-4EB8-BD7B-F37178586A05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749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0433D6-AEEE-4EB8-BD7B-F37178586A05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45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29057" indent="-280406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2162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57027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18927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46757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1622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36487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1352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fld id="{7B1BD99C-64C4-4185-BFEC-859B267673BF}" type="slidenum">
              <a:rPr lang="en-US" sz="1200">
                <a:latin typeface="Times New Roman" charset="0"/>
              </a:rPr>
              <a:pPr/>
              <a:t>10</a:t>
            </a:fld>
            <a:endParaRPr lang="en-US" sz="1200" dirty="0">
              <a:latin typeface="Times New Roman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026"/>
            <a:ext cx="5029200" cy="4114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129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Times New Roman" charset="0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29057" indent="-280406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2162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570276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18927" indent="-224325" defTabSz="925341"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46757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16227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36487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13528" indent="-224325" defTabSz="925341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fld id="{2B145EEC-EB67-4F21-9C18-D037432FBE07}" type="slidenum">
              <a:rPr lang="en-US" sz="1200">
                <a:solidFill>
                  <a:prstClr val="black"/>
                </a:solidFill>
                <a:latin typeface="Times New Roman" charset="0"/>
              </a:rPr>
              <a:pPr/>
              <a:t>11</a:t>
            </a:fld>
            <a:endParaRPr lang="en-US" sz="1200" dirty="0">
              <a:solidFill>
                <a:prstClr val="black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367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Bullet 1 – Public Outreach</a:t>
            </a:r>
            <a:r>
              <a:rPr lang="en-US" baseline="0" dirty="0"/>
              <a:t>/Acceptance, raise their rates, Kitchen Staff Training (Continuous/Turnover), Bins Ready, Trucks Pickup and Initial Screening, and Restaurants get a participation sticker.</a:t>
            </a:r>
          </a:p>
          <a:p>
            <a:r>
              <a:rPr lang="en-US" baseline="0" dirty="0"/>
              <a:t>Bullet Point 2 - </a:t>
            </a:r>
            <a:r>
              <a:rPr lang="en-US" dirty="0"/>
              <a:t>Its</a:t>
            </a:r>
            <a:r>
              <a:rPr lang="en-US" baseline="0" dirty="0"/>
              <a:t> Important to note that MSS and CMSA Opted for Pre-Consumer Waste, and I do not have a time frame for our two organizations to move away from this model</a:t>
            </a:r>
          </a:p>
          <a:p>
            <a:r>
              <a:rPr lang="en-US" baseline="0" dirty="0"/>
              <a:t>Continuous Training of Staff/Dedicated Waste Bins and Trucks/Screening Equipment</a:t>
            </a:r>
            <a:endParaRPr lang="en-US" dirty="0"/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2E6613-F607-4294-9284-AC30B3ACFC4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035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185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099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174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248407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664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796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150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5538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5961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8510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453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005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10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71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033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11/10/2020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863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11/10/2020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917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202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56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4726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7.emf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" t="2445" r="3241"/>
          <a:stretch/>
        </p:blipFill>
        <p:spPr bwMode="auto">
          <a:xfrm>
            <a:off x="2512096" y="2138574"/>
            <a:ext cx="7781889" cy="33801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000" y="609602"/>
            <a:ext cx="11480800" cy="1447799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CENTRAL MARIN SANITATION AGENCY’S </a:t>
            </a:r>
            <a:br>
              <a:rPr lang="en-US" sz="2800" dirty="0"/>
            </a:br>
            <a:r>
              <a:rPr lang="en-US" sz="2800" dirty="0"/>
              <a:t>ORGANIC WASTE AND POWER DELIVERY PROGRAMs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2153" y="5638800"/>
            <a:ext cx="10151532" cy="7620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California Bioresources Alliance Symposium</a:t>
            </a:r>
          </a:p>
          <a:p>
            <a:pPr algn="ctr"/>
            <a:r>
              <a:rPr lang="en-US" dirty="0"/>
              <a:t>November 13, 2020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04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162" y="413266"/>
            <a:ext cx="2508476" cy="635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318701"/>
            <a:ext cx="156966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371600" algn="ctr"/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371600" algn="ctr"/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371600" algn="ctr"/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371600" algn="ctr"/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371600" algn="ctr"/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371600" algn="ctr"/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371600" algn="ctr"/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371600" algn="ctr"/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371600" algn="ctr"/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ctr"/>
                <a:tab pos="2971800" algn="ctr"/>
                <a:tab pos="5943600" algn="r"/>
              </a:tabLst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Univers"/>
                <a:ea typeface="Times New Roman" pitchFamily="18" charset="0"/>
                <a:cs typeface="Times New Roman" pitchFamily="18" charset="0"/>
              </a:rPr>
              <a:t>	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267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7"/>
          <p:cNvSpPr>
            <a:spLocks noGrp="1"/>
          </p:cNvSpPr>
          <p:nvPr>
            <p:ph type="title"/>
          </p:nvPr>
        </p:nvSpPr>
        <p:spPr>
          <a:xfrm>
            <a:off x="1042389" y="304252"/>
            <a:ext cx="8437745" cy="691068"/>
          </a:xfrm>
        </p:spPr>
        <p:txBody>
          <a:bodyPr/>
          <a:lstStyle/>
          <a:p>
            <a:pPr>
              <a:defRPr/>
            </a:pPr>
            <a:r>
              <a:rPr lang="en-US" dirty="0">
                <a:ea typeface="ＭＳ Ｐゴシック" charset="-128"/>
              </a:rPr>
              <a:t>Public-Private Partnership</a:t>
            </a:r>
          </a:p>
        </p:txBody>
      </p:sp>
      <p:pic>
        <p:nvPicPr>
          <p:cNvPr id="17411" name="Picture 2" descr="MarinSanitaryServiceArea_v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0" t="13776" r="7661" b="4826"/>
          <a:stretch>
            <a:fillRect/>
          </a:stretch>
        </p:blipFill>
        <p:spPr bwMode="auto">
          <a:xfrm>
            <a:off x="566442" y="1348545"/>
            <a:ext cx="5070636" cy="4847597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526" y="1940059"/>
            <a:ext cx="506518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6725423" y="3333317"/>
            <a:ext cx="4527199" cy="1194688"/>
            <a:chOff x="6651" y="712"/>
            <a:chExt cx="3968" cy="1008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0" y="712"/>
              <a:ext cx="1980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6651" y="1327"/>
              <a:ext cx="3968" cy="39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en-US" sz="2500" b="1" dirty="0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charset="0"/>
                </a:rPr>
                <a:t>Central Marin Sanitation Agency</a:t>
              </a:r>
            </a:p>
            <a:p>
              <a:pPr>
                <a:defRPr/>
              </a:pPr>
              <a:endParaRPr lang="en-US" sz="2500" dirty="0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pic>
        <p:nvPicPr>
          <p:cNvPr id="11" name="Content Placeholder 11" descr="F2E Logo bright gree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604435" y="222191"/>
            <a:ext cx="1725043" cy="1295400"/>
          </a:xfrm>
          <a:prstGeom prst="rect">
            <a:avLst/>
          </a:prstGeom>
        </p:spPr>
      </p:pic>
      <p:pic>
        <p:nvPicPr>
          <p:cNvPr id="12" name="Picture 11" descr="F2E Logo_FINAL 3-24-1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629130" y="254064"/>
            <a:ext cx="1740377" cy="134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91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012414_MSSF2E-02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70248" y="3594534"/>
            <a:ext cx="2405328" cy="2704641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 idx="4294967295"/>
          </p:nvPr>
        </p:nvSpPr>
        <p:spPr>
          <a:xfrm>
            <a:off x="426128" y="153988"/>
            <a:ext cx="8202966" cy="720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>
                <a:ea typeface="ＭＳ Ｐゴシック" charset="-128"/>
              </a:rPr>
              <a:t>Marin Sanitary Program Details</a:t>
            </a:r>
          </a:p>
        </p:txBody>
      </p:sp>
      <p:sp>
        <p:nvSpPr>
          <p:cNvPr id="23555" name="Content Placeholder 10"/>
          <p:cNvSpPr>
            <a:spLocks noGrp="1"/>
          </p:cNvSpPr>
          <p:nvPr>
            <p:ph sz="half" idx="4294967295"/>
          </p:nvPr>
        </p:nvSpPr>
        <p:spPr>
          <a:xfrm>
            <a:off x="0" y="931863"/>
            <a:ext cx="6945313" cy="5684837"/>
          </a:xfrm>
        </p:spPr>
        <p:txBody>
          <a:bodyPr>
            <a:normAutofit/>
          </a:bodyPr>
          <a:lstStyle/>
          <a:p>
            <a:pPr marL="0" lvl="0" indent="0">
              <a:lnSpc>
                <a:spcPct val="90000"/>
              </a:lnSpc>
              <a:spcBef>
                <a:spcPts val="0"/>
              </a:spcBef>
              <a:buClr>
                <a:prstClr val="black"/>
              </a:buClr>
              <a:buNone/>
            </a:pPr>
            <a:r>
              <a:rPr lang="en-US" sz="2400" b="1" cap="none" dirty="0"/>
              <a:t>Focus on Contamination Removal</a:t>
            </a:r>
          </a:p>
          <a:p>
            <a:pPr marL="0" lvl="0" indent="0">
              <a:lnSpc>
                <a:spcPct val="90000"/>
              </a:lnSpc>
              <a:spcBef>
                <a:spcPts val="0"/>
              </a:spcBef>
              <a:buClr>
                <a:prstClr val="black"/>
              </a:buClr>
              <a:buNone/>
            </a:pPr>
            <a:endParaRPr lang="en-US" sz="2400" b="1" cap="none" dirty="0"/>
          </a:p>
          <a:p>
            <a:pPr>
              <a:lnSpc>
                <a:spcPct val="90000"/>
              </a:lnSpc>
            </a:pPr>
            <a:r>
              <a:rPr lang="en-US" sz="2000" b="1" cap="none" dirty="0"/>
              <a:t>Customer Enrollment</a:t>
            </a:r>
          </a:p>
          <a:p>
            <a:pPr lvl="1">
              <a:lnSpc>
                <a:spcPct val="90000"/>
              </a:lnSpc>
            </a:pPr>
            <a:r>
              <a:rPr lang="en-US" sz="2000" cap="none" dirty="0"/>
              <a:t>Pre-consumer commercial food waste is collected and then transported to the MSS transfer station for processing to remove contamination and then delivered to CMSA.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sz="2000" cap="none" dirty="0"/>
          </a:p>
          <a:p>
            <a:pPr marL="228600" lvl="2">
              <a:lnSpc>
                <a:spcPct val="90000"/>
              </a:lnSpc>
              <a:spcBef>
                <a:spcPts val="0"/>
              </a:spcBef>
            </a:pPr>
            <a:r>
              <a:rPr lang="en-US" sz="2000" cap="none" dirty="0"/>
              <a:t>250+ commercial food waste producers participate</a:t>
            </a:r>
            <a:endParaRPr lang="en-US" sz="2000" dirty="0"/>
          </a:p>
          <a:p>
            <a:pPr marL="685800" lvl="3">
              <a:lnSpc>
                <a:spcPct val="90000"/>
              </a:lnSpc>
              <a:spcBef>
                <a:spcPts val="1800"/>
              </a:spcBef>
            </a:pPr>
            <a:r>
              <a:rPr lang="en-US" sz="1800" cap="none" dirty="0"/>
              <a:t>Continue adding more participants incrementally </a:t>
            </a:r>
          </a:p>
          <a:p>
            <a:pPr marL="457200" lvl="3" indent="0">
              <a:lnSpc>
                <a:spcPct val="90000"/>
              </a:lnSpc>
              <a:spcBef>
                <a:spcPts val="0"/>
              </a:spcBef>
              <a:buNone/>
            </a:pPr>
            <a:endParaRPr lang="en-US" sz="1800" cap="none" dirty="0"/>
          </a:p>
          <a:p>
            <a:pPr>
              <a:lnSpc>
                <a:spcPct val="90000"/>
              </a:lnSpc>
            </a:pPr>
            <a:r>
              <a:rPr lang="en-US" cap="none" dirty="0"/>
              <a:t>Program outreach</a:t>
            </a:r>
          </a:p>
          <a:p>
            <a:pPr lvl="2">
              <a:lnSpc>
                <a:spcPct val="90000"/>
              </a:lnSpc>
            </a:pPr>
            <a:r>
              <a:rPr lang="en-US" sz="2000" cap="none" dirty="0"/>
              <a:t>Kitchen staff training</a:t>
            </a:r>
          </a:p>
          <a:p>
            <a:pPr lvl="2">
              <a:lnSpc>
                <a:spcPct val="90000"/>
              </a:lnSpc>
            </a:pPr>
            <a:r>
              <a:rPr lang="en-US" sz="2000" cap="none" dirty="0"/>
              <a:t>Frequent monitoring</a:t>
            </a:r>
          </a:p>
          <a:p>
            <a:pPr lvl="2">
              <a:lnSpc>
                <a:spcPct val="90000"/>
              </a:lnSpc>
            </a:pPr>
            <a:r>
              <a:rPr lang="en-US" sz="2000" cap="none" dirty="0"/>
              <a:t>Retraining as-needed</a:t>
            </a:r>
          </a:p>
          <a:p>
            <a:pPr marL="0" indent="0">
              <a:lnSpc>
                <a:spcPct val="90000"/>
              </a:lnSpc>
              <a:buNone/>
            </a:pPr>
            <a:endParaRPr lang="en-US" cap="none" dirty="0"/>
          </a:p>
        </p:txBody>
      </p:sp>
      <p:sp>
        <p:nvSpPr>
          <p:cNvPr id="14" name="Oval 13"/>
          <p:cNvSpPr/>
          <p:nvPr/>
        </p:nvSpPr>
        <p:spPr>
          <a:xfrm>
            <a:off x="7329532" y="874714"/>
            <a:ext cx="3525399" cy="2605489"/>
          </a:xfrm>
          <a:prstGeom prst="ellipse">
            <a:avLst/>
          </a:prstGeom>
          <a:blipFill>
            <a:blip r:embed="rId4" cstate="print"/>
            <a:stretch>
              <a:fillRect l="-35000" t="-15000" r="-48000"/>
            </a:stretch>
          </a:blipFill>
          <a:ln>
            <a:solidFill>
              <a:srgbClr val="FFDC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83129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/>
          <p:cNvPicPr>
            <a:picLocks noChangeAspect="1" noChangeArrowheads="1"/>
          </p:cNvPicPr>
          <p:nvPr/>
        </p:nvPicPr>
        <p:blipFill rotWithShape="1">
          <a:blip r:embed="rId3" cstate="print"/>
          <a:srcRect l="6464" r="4405"/>
          <a:stretch/>
        </p:blipFill>
        <p:spPr bwMode="auto">
          <a:xfrm>
            <a:off x="6232441" y="1066800"/>
            <a:ext cx="4267200" cy="2345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09600" y="182880"/>
            <a:ext cx="10972800" cy="914400"/>
          </a:xfrm>
        </p:spPr>
        <p:txBody>
          <a:bodyPr/>
          <a:lstStyle/>
          <a:p>
            <a:pPr algn="ctr"/>
            <a:r>
              <a:rPr lang="en-US" sz="3600" dirty="0"/>
              <a:t>Food Waste Collection</a:t>
            </a:r>
          </a:p>
        </p:txBody>
      </p:sp>
      <p:pic>
        <p:nvPicPr>
          <p:cNvPr id="4" name="Picture 12" descr="ANd9GcQeEWHTNtRNZQCTs0g_vyxoae4TrdTjRKZoG3mtrpjf3EzGX7W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1024333"/>
            <a:ext cx="4267200" cy="23877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6" name="Picture 13" descr="composting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3759200"/>
            <a:ext cx="4267200" cy="248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7" name="Picture 6" descr="012414_MSSF2E-0321.jpg"/>
          <p:cNvPicPr>
            <a:picLocks noChangeAspect="1"/>
          </p:cNvPicPr>
          <p:nvPr/>
        </p:nvPicPr>
        <p:blipFill rotWithShape="1">
          <a:blip r:embed="rId6" cstate="print"/>
          <a:srcRect l="2299" r="11115"/>
          <a:stretch/>
        </p:blipFill>
        <p:spPr>
          <a:xfrm>
            <a:off x="6363154" y="3759200"/>
            <a:ext cx="4304847" cy="24871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" name="Picture 7" descr="F2E Logo_FINAL 3-24-1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83201" y="2895600"/>
            <a:ext cx="1740377" cy="134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2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82880"/>
            <a:ext cx="10972800" cy="914400"/>
          </a:xfrm>
        </p:spPr>
        <p:txBody>
          <a:bodyPr/>
          <a:lstStyle/>
          <a:p>
            <a:r>
              <a:rPr lang="en-US" dirty="0"/>
              <a:t>Marin Sanitary Equipment </a:t>
            </a:r>
          </a:p>
        </p:txBody>
      </p:sp>
      <p:pic>
        <p:nvPicPr>
          <p:cNvPr id="5" name="Picture 4" descr="f2e_loading_belt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1" y="2899410"/>
            <a:ext cx="2713721" cy="15201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6" name="Picture 5" descr="f2e_belts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0" y="2899411"/>
            <a:ext cx="2667000" cy="14940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0" y="1386840"/>
            <a:ext cx="5386641" cy="30175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" name="Picture 4" descr="Rev2-FoodWaste-Handling-Schematic-intv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1" b="59007"/>
          <a:stretch>
            <a:fillRect/>
          </a:stretch>
        </p:blipFill>
        <p:spPr bwMode="auto">
          <a:xfrm>
            <a:off x="1038479" y="4566260"/>
            <a:ext cx="10260701" cy="1696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245601" y="6394648"/>
            <a:ext cx="2334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2008 Design Concept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05840" y="1409700"/>
            <a:ext cx="233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2013 As Built</a:t>
            </a:r>
          </a:p>
        </p:txBody>
      </p:sp>
    </p:spTree>
    <p:extLst>
      <p:ext uri="{BB962C8B-B14F-4D97-AF65-F5344CB8AC3E}">
        <p14:creationId xmlns:p14="http://schemas.microsoft.com/office/powerpoint/2010/main" val="3215910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22" y="412694"/>
            <a:ext cx="5151745" cy="579281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19569" y="5475048"/>
            <a:ext cx="2054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C3300"/>
                </a:solidFill>
                <a:effectLst/>
              </a:rPr>
              <a:t>CLEAN FEEDSTOCK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099" y="1442466"/>
            <a:ext cx="6125671" cy="397306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479776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8484" y="228601"/>
            <a:ext cx="10049052" cy="887413"/>
          </a:xfrm>
        </p:spPr>
        <p:txBody>
          <a:bodyPr/>
          <a:lstStyle/>
          <a:p>
            <a:pPr algn="ctr">
              <a:defRPr/>
            </a:pPr>
            <a:r>
              <a:rPr lang="en-US" dirty="0">
                <a:ea typeface="ＭＳ Ｐゴシック" charset="-128"/>
              </a:rPr>
              <a:t>CMSA Organic Waste Facility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584" y="1592024"/>
            <a:ext cx="9806731" cy="479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210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979135" y="1"/>
            <a:ext cx="10171689" cy="887413"/>
          </a:xfrm>
        </p:spPr>
        <p:txBody>
          <a:bodyPr/>
          <a:lstStyle/>
          <a:p>
            <a:pPr>
              <a:defRPr/>
            </a:pPr>
            <a:r>
              <a:rPr lang="en-US" dirty="0">
                <a:ea typeface="ＭＳ Ｐゴシック" charset="-128"/>
              </a:rPr>
              <a:t>Digestion and Biogas Cleaning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37" y="759139"/>
            <a:ext cx="6469553" cy="27366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897" y="3508572"/>
            <a:ext cx="6236722" cy="29407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0191" y="3570038"/>
            <a:ext cx="4369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Anaerobic digesters with membrane covers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57228" y="3116884"/>
            <a:ext cx="2069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Biogas H2S Removal</a:t>
            </a:r>
          </a:p>
        </p:txBody>
      </p:sp>
    </p:spTree>
    <p:extLst>
      <p:ext uri="{BB962C8B-B14F-4D97-AF65-F5344CB8AC3E}">
        <p14:creationId xmlns:p14="http://schemas.microsoft.com/office/powerpoint/2010/main" val="58182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75129"/>
            <a:ext cx="10364451" cy="663547"/>
          </a:xfrm>
        </p:spPr>
        <p:txBody>
          <a:bodyPr>
            <a:normAutofit fontScale="90000"/>
          </a:bodyPr>
          <a:lstStyle/>
          <a:p>
            <a:r>
              <a:rPr lang="en-US" dirty="0"/>
              <a:t>Biogas cleaning &amp; Cogeneration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63" y="1110065"/>
            <a:ext cx="5538567" cy="2469908"/>
          </a:xfrm>
          <a:prstGeom prst="rect">
            <a:avLst/>
          </a:prstGeom>
        </p:spPr>
      </p:pic>
      <p:pic>
        <p:nvPicPr>
          <p:cNvPr id="6" name="Picture 4" descr="new cog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842" y="3082379"/>
            <a:ext cx="5903889" cy="3320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32885" y="3699511"/>
            <a:ext cx="3842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Biogas - moisture and siloxane removal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7771" y="2688771"/>
            <a:ext cx="3649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750 kW cogeneration system</a:t>
            </a:r>
          </a:p>
        </p:txBody>
      </p:sp>
    </p:spTree>
    <p:extLst>
      <p:ext uri="{BB962C8B-B14F-4D97-AF65-F5344CB8AC3E}">
        <p14:creationId xmlns:p14="http://schemas.microsoft.com/office/powerpoint/2010/main" val="28962119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82880"/>
            <a:ext cx="10972800" cy="868362"/>
          </a:xfrm>
        </p:spPr>
        <p:txBody>
          <a:bodyPr/>
          <a:lstStyle/>
          <a:p>
            <a:r>
              <a:rPr lang="en-US" dirty="0"/>
              <a:t>Facility Operations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" y="1233996"/>
            <a:ext cx="3924298" cy="36309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>
              <a:buClr>
                <a:srgbClr val="749805"/>
              </a:buClr>
            </a:pPr>
            <a:endParaRPr lang="en-US" sz="2000" dirty="0"/>
          </a:p>
          <a:p>
            <a:pPr marL="342900" lvl="0" indent="-342900">
              <a:buClr>
                <a:srgbClr val="749805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Receive organic loads between 6:00 am and 12:00 pm</a:t>
            </a:r>
          </a:p>
          <a:p>
            <a:pPr lvl="0">
              <a:buClr>
                <a:srgbClr val="749805"/>
              </a:buClr>
            </a:pPr>
            <a:endParaRPr lang="en-US" sz="2000" dirty="0"/>
          </a:p>
          <a:p>
            <a:pPr marL="342900" lvl="0" indent="-342900">
              <a:buClr>
                <a:srgbClr val="749805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Mix material for 1 hour +/-</a:t>
            </a:r>
          </a:p>
          <a:p>
            <a:pPr marL="342900" lvl="0" indent="-342900">
              <a:buClr>
                <a:srgbClr val="749805"/>
              </a:buClr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lvl="0" indent="-342900">
              <a:buClr>
                <a:srgbClr val="749805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Final screenings removal</a:t>
            </a:r>
          </a:p>
          <a:p>
            <a:pPr lvl="0">
              <a:buClr>
                <a:srgbClr val="749805"/>
              </a:buClr>
            </a:pPr>
            <a:endParaRPr lang="en-US" sz="2000" dirty="0"/>
          </a:p>
          <a:p>
            <a:pPr marL="342900" lvl="0" indent="-342900">
              <a:buClr>
                <a:srgbClr val="749805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Slowly feed material to digesters over 18 hours</a:t>
            </a:r>
          </a:p>
          <a:p>
            <a:pPr marL="342900" lvl="0" indent="-342900">
              <a:buClr>
                <a:srgbClr val="749805"/>
              </a:buClr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lvl="0" indent="-342900">
              <a:buClr>
                <a:srgbClr val="749805"/>
              </a:buClr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5535854" y="5830139"/>
            <a:ext cx="46691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i="1" dirty="0"/>
              <a:t>SCADA Overview Screen of the OWRF 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6C5E830-8F70-4B7F-BCB2-67670857D4E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1027861"/>
            <a:ext cx="6464299" cy="4631529"/>
          </a:xfrm>
        </p:spPr>
      </p:pic>
    </p:spTree>
    <p:extLst>
      <p:ext uri="{BB962C8B-B14F-4D97-AF65-F5344CB8AC3E}">
        <p14:creationId xmlns:p14="http://schemas.microsoft.com/office/powerpoint/2010/main" val="739405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047565" y="1764062"/>
            <a:ext cx="9663744" cy="1836893"/>
          </a:xfrm>
        </p:spPr>
        <p:txBody>
          <a:bodyPr/>
          <a:lstStyle/>
          <a:p>
            <a:pPr>
              <a:defRPr/>
            </a:pPr>
            <a:r>
              <a:rPr lang="en-US" dirty="0">
                <a:ea typeface="ＭＳ Ｐゴシック" charset="-128"/>
              </a:rPr>
              <a:t>Metrics, Benefits, &amp; Cost Information</a:t>
            </a:r>
          </a:p>
        </p:txBody>
      </p:sp>
    </p:spTree>
    <p:extLst>
      <p:ext uri="{BB962C8B-B14F-4D97-AF65-F5344CB8AC3E}">
        <p14:creationId xmlns:p14="http://schemas.microsoft.com/office/powerpoint/2010/main" val="4033303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10972800" cy="11430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dirty="0"/>
              <a:t>PRESENTATION OUTLINE</a:t>
            </a:r>
            <a:br>
              <a:rPr lang="en-US" dirty="0">
                <a:solidFill>
                  <a:srgbClr val="92D050"/>
                </a:solidFill>
              </a:rPr>
            </a:b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27688" y="1873188"/>
            <a:ext cx="10351512" cy="4146611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cap="none" dirty="0"/>
              <a:t>About CMSA and its Organic Waste Program</a:t>
            </a:r>
          </a:p>
          <a:p>
            <a:pPr>
              <a:spcAft>
                <a:spcPts val="1200"/>
              </a:spcAft>
            </a:pPr>
            <a:r>
              <a:rPr lang="en-US" sz="2400" cap="none" dirty="0"/>
              <a:t>Food to Energy Program with Marin Sanitary Service</a:t>
            </a:r>
          </a:p>
          <a:p>
            <a:pPr>
              <a:spcAft>
                <a:spcPts val="1200"/>
              </a:spcAft>
            </a:pPr>
            <a:r>
              <a:rPr lang="en-US" sz="2400" cap="none" dirty="0"/>
              <a:t>Program Benefits, Metrics, &amp; Cost Information</a:t>
            </a:r>
          </a:p>
          <a:p>
            <a:pPr>
              <a:spcAft>
                <a:spcPts val="1200"/>
              </a:spcAft>
            </a:pPr>
            <a:r>
              <a:rPr lang="en-US" sz="2400" cap="none" dirty="0"/>
              <a:t>Power Delivery – Interconnection &amp; Purchase Agreements</a:t>
            </a:r>
          </a:p>
          <a:p>
            <a:pPr>
              <a:spcAft>
                <a:spcPts val="1200"/>
              </a:spcAft>
            </a:pPr>
            <a:r>
              <a:rPr lang="en-US" sz="2400" cap="none" dirty="0"/>
              <a:t>What’s Next</a:t>
            </a:r>
          </a:p>
        </p:txBody>
      </p:sp>
    </p:spTree>
    <p:extLst>
      <p:ext uri="{BB962C8B-B14F-4D97-AF65-F5344CB8AC3E}">
        <p14:creationId xmlns:p14="http://schemas.microsoft.com/office/powerpoint/2010/main" val="24500157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3775" y="339865"/>
            <a:ext cx="10364451" cy="614996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  <a:r>
              <a:rPr lang="en-US" sz="3100" dirty="0"/>
              <a:t>2019 Operational Metrics – Feed &amp; Digester Info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63219749"/>
              </p:ext>
            </p:extLst>
          </p:nvPr>
        </p:nvGraphicFramePr>
        <p:xfrm>
          <a:off x="7881640" y="3364637"/>
          <a:ext cx="4175493" cy="149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48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14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9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2426">
                <a:tc>
                  <a:txBody>
                    <a:bodyPr/>
                    <a:lstStyle/>
                    <a:p>
                      <a:r>
                        <a:rPr lang="en-US" sz="1600" dirty="0"/>
                        <a:t>Organics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Amount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Loads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745">
                <a:tc>
                  <a:txBody>
                    <a:bodyPr/>
                    <a:lstStyle/>
                    <a:p>
                      <a:r>
                        <a:rPr lang="en-US" sz="1600" dirty="0"/>
                        <a:t>Food Waste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2,447 tons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1745">
                <a:tc>
                  <a:txBody>
                    <a:bodyPr/>
                    <a:lstStyle/>
                    <a:p>
                      <a:r>
                        <a:rPr lang="en-US" sz="1600" dirty="0"/>
                        <a:t>FOG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3.36 million</a:t>
                      </a:r>
                      <a:r>
                        <a:rPr lang="en-US" sz="1600" baseline="0" dirty="0"/>
                        <a:t> gallons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672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166740"/>
              </p:ext>
            </p:extLst>
          </p:nvPr>
        </p:nvGraphicFramePr>
        <p:xfrm>
          <a:off x="599710" y="4031017"/>
          <a:ext cx="622997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2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8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0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82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Material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TS - lbs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VS</a:t>
                      </a:r>
                      <a:r>
                        <a:rPr lang="en-US" baseline="0" dirty="0"/>
                        <a:t> - lbs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%VS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Primary</a:t>
                      </a:r>
                      <a:r>
                        <a:rPr lang="en-US" sz="1600" baseline="0" dirty="0"/>
                        <a:t> Sludge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3.67 million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3.07 million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TWAS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3.35 million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2.80 million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Organic</a:t>
                      </a:r>
                      <a:r>
                        <a:rPr lang="en-US" sz="1600" baseline="0" dirty="0"/>
                        <a:t> Slurry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2.68 million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2.48 million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30% (52% max)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879937"/>
              </p:ext>
            </p:extLst>
          </p:nvPr>
        </p:nvGraphicFramePr>
        <p:xfrm>
          <a:off x="599710" y="1391305"/>
          <a:ext cx="8128001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93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2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Alkalinity mg/L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VA </a:t>
                      </a:r>
                    </a:p>
                    <a:p>
                      <a:pPr algn="ctr"/>
                      <a:r>
                        <a:rPr lang="en-US" sz="1600" dirty="0"/>
                        <a:t>mg/l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VA/ALK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cap="small" baseline="0" dirty="0"/>
                        <a:t>P</a:t>
                      </a:r>
                      <a:r>
                        <a:rPr lang="en-US" sz="1600" dirty="0"/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HRT </a:t>
                      </a:r>
                    </a:p>
                    <a:p>
                      <a:pPr algn="ctr"/>
                      <a:r>
                        <a:rPr lang="en-US" sz="1600" dirty="0"/>
                        <a:t>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VSR </a:t>
                      </a:r>
                    </a:p>
                    <a:p>
                      <a:pPr algn="ctr"/>
                      <a:r>
                        <a:rPr lang="en-US" sz="1600" dirty="0"/>
                        <a:t>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Min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4,964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37.1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0.0074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7.22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33.7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56.1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5,345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98.2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0.0196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7.42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60.6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71.8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5,094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57.5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0.0113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7.31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44.3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66.2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838978" y="1038157"/>
            <a:ext cx="1605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Digester Health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39376" y="3653546"/>
            <a:ext cx="1533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Digester Feed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49473" y="2949347"/>
            <a:ext cx="1957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Organics Delivered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790966"/>
              </p:ext>
            </p:extLst>
          </p:nvPr>
        </p:nvGraphicFramePr>
        <p:xfrm>
          <a:off x="7120991" y="5341050"/>
          <a:ext cx="4936140" cy="1345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2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26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07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8766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Biogas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Cogeneration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341">
                <a:tc>
                  <a:txBody>
                    <a:bodyPr/>
                    <a:lstStyle/>
                    <a:p>
                      <a:r>
                        <a:rPr lang="en-US" sz="1600" dirty="0"/>
                        <a:t>Max month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316K</a:t>
                      </a:r>
                      <a:r>
                        <a:rPr lang="en-US" sz="1600" baseline="0" dirty="0"/>
                        <a:t> ft3/day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22.6 hours/day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341">
                <a:tc>
                  <a:txBody>
                    <a:bodyPr/>
                    <a:lstStyle/>
                    <a:p>
                      <a:r>
                        <a:rPr lang="en-US" sz="1600" dirty="0"/>
                        <a:t>Ave month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277K ft3/day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17.8 hours/day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809767" y="4925760"/>
            <a:ext cx="1188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Biogas Use</a:t>
            </a:r>
          </a:p>
        </p:txBody>
      </p:sp>
    </p:spTree>
    <p:extLst>
      <p:ext uri="{BB962C8B-B14F-4D97-AF65-F5344CB8AC3E}">
        <p14:creationId xmlns:p14="http://schemas.microsoft.com/office/powerpoint/2010/main" val="41768104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992716" y="223838"/>
            <a:ext cx="10075335" cy="887412"/>
          </a:xfrm>
        </p:spPr>
        <p:txBody>
          <a:bodyPr>
            <a:normAutofit/>
          </a:bodyPr>
          <a:lstStyle/>
          <a:p>
            <a:r>
              <a:rPr lang="en-US" dirty="0"/>
              <a:t>Program Benefits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003301" y="1600201"/>
            <a:ext cx="10064751" cy="435553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sz="2000" dirty="0"/>
              <a:t>A local renewable energy project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sz="2000" dirty="0"/>
              <a:t>Reduces landfilling of food waste; reject material is composted by MSS</a:t>
            </a:r>
          </a:p>
          <a:p>
            <a:pPr lvl="1" eaLnBrk="1" hangingPunct="1">
              <a:buClr>
                <a:srgbClr val="749805"/>
              </a:buClr>
            </a:pPr>
            <a:r>
              <a:rPr lang="en-US" sz="2000" dirty="0"/>
              <a:t>Compliance with SB 1323 – organic waste diversion</a:t>
            </a:r>
          </a:p>
          <a:p>
            <a:pPr eaLnBrk="1" hangingPunct="1"/>
            <a:r>
              <a:rPr lang="en-US" sz="2000" dirty="0"/>
              <a:t>Increases CMSA’s energy self sufficiency to align with State renewable energy generation goals </a:t>
            </a:r>
          </a:p>
          <a:p>
            <a:pPr eaLnBrk="1" hangingPunct="1"/>
            <a:r>
              <a:rPr lang="en-US" sz="2000" dirty="0"/>
              <a:t>Utilization of existing unused asset capacity – cogeneration system and digesters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sz="2000" dirty="0"/>
              <a:t>CMSA has delivered energy to local utility grid (MCE) since May 2019</a:t>
            </a:r>
          </a:p>
          <a:p>
            <a:pPr eaLnBrk="1" hangingPunct="1"/>
            <a:r>
              <a:rPr lang="en-US" sz="2000" dirty="0"/>
              <a:t>Reduces greenhouse gas emissions</a:t>
            </a:r>
            <a:endParaRPr lang="en-US" sz="2000" i="1" dirty="0"/>
          </a:p>
          <a:p>
            <a:pPr eaLnBrk="1" hangingPunct="1">
              <a:buFont typeface="Monotype Sorts" charset="2"/>
              <a:buNone/>
            </a:pPr>
            <a:endParaRPr lang="en-US" sz="2000" dirty="0"/>
          </a:p>
          <a:p>
            <a:pPr eaLnBrk="1" hangingPunct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655292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757128"/>
          </a:xfrm>
        </p:spPr>
        <p:txBody>
          <a:bodyPr/>
          <a:lstStyle/>
          <a:p>
            <a:r>
              <a:rPr lang="en-US" sz="4000" dirty="0">
                <a:solidFill>
                  <a:schemeClr val="tx1"/>
                </a:solidFill>
              </a:rPr>
              <a:t>Program Revenues and Expenses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913774" y="1990640"/>
            <a:ext cx="10363826" cy="3528127"/>
          </a:xfrm>
        </p:spPr>
        <p:txBody>
          <a:bodyPr>
            <a:normAutofit lnSpcReduction="10000"/>
          </a:bodyPr>
          <a:lstStyle/>
          <a:p>
            <a:r>
              <a:rPr lang="en-US" cap="none" dirty="0"/>
              <a:t>Capital Expenses (2013):</a:t>
            </a:r>
          </a:p>
          <a:p>
            <a:pPr lvl="1"/>
            <a:r>
              <a:rPr lang="en-US" cap="none" dirty="0"/>
              <a:t>MSS Equipment – $530K</a:t>
            </a:r>
          </a:p>
          <a:p>
            <a:pPr lvl="1"/>
            <a:r>
              <a:rPr lang="en-US" cap="none" dirty="0"/>
              <a:t>CMSA OWRF – $2 million</a:t>
            </a:r>
          </a:p>
          <a:p>
            <a:r>
              <a:rPr lang="en-US" cap="none" dirty="0"/>
              <a:t>Operational Expenses (2019):</a:t>
            </a:r>
          </a:p>
          <a:p>
            <a:pPr lvl="1"/>
            <a:r>
              <a:rPr lang="en-US" cap="none" dirty="0"/>
              <a:t>MSS – $315K for collection, processing, disposal and outreach</a:t>
            </a:r>
          </a:p>
          <a:p>
            <a:pPr lvl="1"/>
            <a:r>
              <a:rPr lang="en-US" cap="none" dirty="0"/>
              <a:t>CMSA - $237K for operations, maintenance, administration, and supplies</a:t>
            </a:r>
          </a:p>
          <a:p>
            <a:r>
              <a:rPr lang="en-US" cap="none" dirty="0"/>
              <a:t>CMSA Revenues (2019):</a:t>
            </a:r>
          </a:p>
          <a:p>
            <a:pPr lvl="1"/>
            <a:r>
              <a:rPr lang="en-US" cap="none" dirty="0"/>
              <a:t>Tipping fees - $155K</a:t>
            </a:r>
          </a:p>
          <a:p>
            <a:pPr lvl="1"/>
            <a:r>
              <a:rPr lang="en-US" cap="none" dirty="0"/>
              <a:t>Avoided NG purchasing due to biogas generation - $145K</a:t>
            </a:r>
          </a:p>
          <a:p>
            <a:pPr lvl="1"/>
            <a:endParaRPr lang="en-US" cap="none" dirty="0"/>
          </a:p>
          <a:p>
            <a:pPr lvl="1"/>
            <a:endParaRPr lang="en-US" cap="none" dirty="0"/>
          </a:p>
          <a:p>
            <a:pPr marL="0" indent="0">
              <a:buNone/>
            </a:pPr>
            <a:endParaRPr lang="en-US" cap="none" dirty="0"/>
          </a:p>
        </p:txBody>
      </p:sp>
      <p:sp>
        <p:nvSpPr>
          <p:cNvPr id="2" name="TextBox 1"/>
          <p:cNvSpPr txBox="1"/>
          <p:nvPr/>
        </p:nvSpPr>
        <p:spPr>
          <a:xfrm>
            <a:off x="2985961" y="1359462"/>
            <a:ext cx="5473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CMSA Operating Objective: Annual Revenues &gt; Expenses</a:t>
            </a:r>
          </a:p>
        </p:txBody>
      </p:sp>
    </p:spTree>
    <p:extLst>
      <p:ext uri="{BB962C8B-B14F-4D97-AF65-F5344CB8AC3E}">
        <p14:creationId xmlns:p14="http://schemas.microsoft.com/office/powerpoint/2010/main" val="1023249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788341" y="1764062"/>
            <a:ext cx="8922968" cy="1836893"/>
          </a:xfrm>
        </p:spPr>
        <p:txBody>
          <a:bodyPr/>
          <a:lstStyle/>
          <a:p>
            <a:pPr algn="ctr">
              <a:defRPr/>
            </a:pPr>
            <a:r>
              <a:rPr lang="en-US" dirty="0">
                <a:ea typeface="ＭＳ Ｐゴシック" charset="-128"/>
              </a:rPr>
              <a:t>Power Delivery</a:t>
            </a:r>
          </a:p>
        </p:txBody>
      </p:sp>
    </p:spTree>
    <p:extLst>
      <p:ext uri="{BB962C8B-B14F-4D97-AF65-F5344CB8AC3E}">
        <p14:creationId xmlns:p14="http://schemas.microsoft.com/office/powerpoint/2010/main" val="31925542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736376" y="223838"/>
            <a:ext cx="10331676" cy="8874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Power Delivery - Interconnection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5777" y="1333145"/>
            <a:ext cx="5135819" cy="459022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 eaLnBrk="1" hangingPunct="1">
              <a:buClr>
                <a:srgbClr val="749805"/>
              </a:buClr>
            </a:pPr>
            <a:r>
              <a:rPr lang="en-US" sz="2000" cap="none" dirty="0"/>
              <a:t>Need approval from local electrical utility – PG&amp;E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cap="none" dirty="0"/>
              <a:t>Utility performs electrical system evaluations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cap="none" dirty="0"/>
              <a:t>CMSA needed to:</a:t>
            </a:r>
          </a:p>
          <a:p>
            <a:pPr lvl="1">
              <a:buClr>
                <a:srgbClr val="749805"/>
              </a:buClr>
            </a:pPr>
            <a:r>
              <a:rPr lang="en-US" cap="none" dirty="0"/>
              <a:t>Design, install, and test protective relays</a:t>
            </a:r>
          </a:p>
          <a:p>
            <a:pPr lvl="1">
              <a:buClr>
                <a:srgbClr val="749805"/>
              </a:buClr>
            </a:pPr>
            <a:r>
              <a:rPr lang="en-US" cap="none" dirty="0"/>
              <a:t>Pay for utility review of design work</a:t>
            </a:r>
          </a:p>
          <a:p>
            <a:pPr lvl="1">
              <a:buClr>
                <a:srgbClr val="749805"/>
              </a:buClr>
            </a:pPr>
            <a:r>
              <a:rPr lang="en-US" cap="none" dirty="0"/>
              <a:t>T</a:t>
            </a:r>
            <a:r>
              <a:rPr lang="en-US" sz="1800" cap="none" dirty="0"/>
              <a:t>est and possibly replace a ground detection bank</a:t>
            </a:r>
          </a:p>
          <a:p>
            <a:pPr lvl="1">
              <a:buClr>
                <a:srgbClr val="749805"/>
              </a:buClr>
            </a:pPr>
            <a:r>
              <a:rPr lang="en-US" cap="none" dirty="0"/>
              <a:t>Install a revenue meter</a:t>
            </a:r>
          </a:p>
          <a:p>
            <a:pPr>
              <a:buClr>
                <a:srgbClr val="749805"/>
              </a:buClr>
            </a:pPr>
            <a:r>
              <a:rPr lang="en-US" sz="2000" cap="none" dirty="0"/>
              <a:t>Permission to Operate received on 3/14/19</a:t>
            </a:r>
          </a:p>
          <a:p>
            <a:pPr lvl="1">
              <a:buClr>
                <a:srgbClr val="749805"/>
              </a:buClr>
            </a:pPr>
            <a:endParaRPr lang="en-US" sz="1800" cap="none" dirty="0"/>
          </a:p>
        </p:txBody>
      </p:sp>
      <p:pic>
        <p:nvPicPr>
          <p:cNvPr id="1026" name="Picture 2" descr="C:\Users\jdow\AppData\Local\Microsoft\Windows\Temporary Internet Files\Content.Outlook\UOBKA6S8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711342" y="2678746"/>
            <a:ext cx="2042789" cy="153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607" y="1111250"/>
            <a:ext cx="3111389" cy="2333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770" y="3741163"/>
            <a:ext cx="3845065" cy="2883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29212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736376" y="223838"/>
            <a:ext cx="10331676" cy="887412"/>
          </a:xfrm>
        </p:spPr>
        <p:txBody>
          <a:bodyPr>
            <a:normAutofit fontScale="90000"/>
          </a:bodyPr>
          <a:lstStyle/>
          <a:p>
            <a:r>
              <a:rPr lang="en-US" dirty="0"/>
              <a:t>Power Delivery – Power Sale Agreement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448564" y="1333146"/>
            <a:ext cx="6066403" cy="468732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cap="none" dirty="0"/>
              <a:t>Two electrical utilities serve CMSA – PG&amp;E and MCE</a:t>
            </a:r>
          </a:p>
          <a:p>
            <a:r>
              <a:rPr lang="en-US" cap="none" dirty="0"/>
              <a:t>Identified and evaluated several Feed-in-Tariffs from both utilities</a:t>
            </a:r>
          </a:p>
          <a:p>
            <a:r>
              <a:rPr lang="en-US" cap="none" dirty="0"/>
              <a:t>Selected Small Generator Power Purchase Agreement with MCE</a:t>
            </a:r>
          </a:p>
          <a:p>
            <a:pPr lvl="1"/>
            <a:r>
              <a:rPr lang="en-US" cap="none" dirty="0"/>
              <a:t>Minimal administration, no power scheduling, buy what we deliver – no delivery commitments </a:t>
            </a:r>
          </a:p>
          <a:p>
            <a:r>
              <a:rPr lang="en-US" sz="2000" cap="none" dirty="0"/>
              <a:t>Purchase price is $0.105 kWh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sz="2000" cap="none" dirty="0"/>
              <a:t>Attained the Commercial Operations Date on 4/26/19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cap="none" dirty="0"/>
              <a:t>First delivered power on May 29</a:t>
            </a:r>
            <a:endParaRPr lang="en-US" sz="2000" cap="none" dirty="0"/>
          </a:p>
          <a:p>
            <a:pPr eaLnBrk="1" hangingPunct="1">
              <a:buFont typeface="Monotype Sorts" charset="2"/>
              <a:buNone/>
            </a:pPr>
            <a:endParaRPr lang="en-US" sz="2000" cap="none" dirty="0"/>
          </a:p>
          <a:p>
            <a:pPr eaLnBrk="1" hangingPunct="1"/>
            <a:endParaRPr lang="en-US" sz="2400" cap="none" dirty="0"/>
          </a:p>
        </p:txBody>
      </p:sp>
      <p:pic>
        <p:nvPicPr>
          <p:cNvPr id="3074" name="Picture 2" descr="C:\Users\jdow\AppData\Local\Microsoft\Windows\Temporary Internet Files\Content.Outlook\UOBKA6S8\Graph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49" y="1480842"/>
            <a:ext cx="5195333" cy="388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84333" y="5551136"/>
            <a:ext cx="1413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Power export</a:t>
            </a:r>
          </a:p>
        </p:txBody>
      </p:sp>
      <p:cxnSp>
        <p:nvCxnSpPr>
          <p:cNvPr id="4" name="Straight Arrow Connector 3"/>
          <p:cNvCxnSpPr>
            <a:stCxn id="2" idx="3"/>
          </p:cNvCxnSpPr>
          <p:nvPr/>
        </p:nvCxnSpPr>
        <p:spPr>
          <a:xfrm flipV="1">
            <a:off x="2497349" y="4377792"/>
            <a:ext cx="2293136" cy="135801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8857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626500" y="1828800"/>
            <a:ext cx="8922968" cy="1351370"/>
          </a:xfrm>
        </p:spPr>
        <p:txBody>
          <a:bodyPr/>
          <a:lstStyle/>
          <a:p>
            <a:pPr algn="ctr">
              <a:defRPr/>
            </a:pPr>
            <a:r>
              <a:rPr lang="en-US" dirty="0">
                <a:ea typeface="ＭＳ Ｐゴシック" charset="-128"/>
              </a:rPr>
              <a:t>What’s  Next </a:t>
            </a:r>
          </a:p>
        </p:txBody>
      </p:sp>
    </p:spTree>
    <p:extLst>
      <p:ext uri="{BB962C8B-B14F-4D97-AF65-F5344CB8AC3E}">
        <p14:creationId xmlns:p14="http://schemas.microsoft.com/office/powerpoint/2010/main" val="23253372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736376" y="223838"/>
            <a:ext cx="10331676" cy="887412"/>
          </a:xfrm>
        </p:spPr>
        <p:txBody>
          <a:bodyPr>
            <a:normAutofit/>
          </a:bodyPr>
          <a:lstStyle/>
          <a:p>
            <a:r>
              <a:rPr lang="en-US" dirty="0"/>
              <a:t>Power Delivery – New Cogen System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5778" y="1333145"/>
            <a:ext cx="6592386" cy="4508362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/>
            <a:r>
              <a:rPr lang="en-US" sz="2000" cap="none" dirty="0"/>
              <a:t>Installing a new higher capacity cogeneration system and use the existing system as a back-up 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sz="2000" cap="none" dirty="0"/>
              <a:t>Prepurchased a 995 kW high efficiency system for $1.6 million -  Jenbacher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dirty="0"/>
              <a:t>Awarded construction contract for the system installation last Tuesday - $3.6 million</a:t>
            </a:r>
            <a:endParaRPr lang="en-US" sz="2000" cap="none" dirty="0"/>
          </a:p>
          <a:p>
            <a:pPr lvl="0" eaLnBrk="1" hangingPunct="1">
              <a:buClr>
                <a:srgbClr val="749805"/>
              </a:buClr>
            </a:pPr>
            <a:r>
              <a:rPr lang="en-US" cap="none" dirty="0"/>
              <a:t>Online in late 2021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dirty="0"/>
              <a:t>Applied for and received a new PG&amp;E Interconnection Agreement. System improvements being designed.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sz="2000" cap="none" dirty="0"/>
              <a:t>New PPA with MCE in deve</a:t>
            </a:r>
            <a:r>
              <a:rPr lang="en-US" dirty="0"/>
              <a:t>lopment, at a lower purchase price - $0.08 kWh.</a:t>
            </a:r>
            <a:endParaRPr lang="en-US" sz="2000" cap="none" dirty="0"/>
          </a:p>
          <a:p>
            <a:pPr eaLnBrk="1" hangingPunct="1">
              <a:buFont typeface="Monotype Sorts" charset="2"/>
              <a:buNone/>
            </a:pPr>
            <a:endParaRPr lang="en-US" sz="2000" cap="none" dirty="0"/>
          </a:p>
          <a:p>
            <a:pPr eaLnBrk="1" hangingPunct="1"/>
            <a:endParaRPr lang="en-US" sz="2400" cap="none" dirty="0"/>
          </a:p>
        </p:txBody>
      </p:sp>
      <p:pic>
        <p:nvPicPr>
          <p:cNvPr id="3" name="Picture 2" descr="A picture containing green, building, indoor, sitting&#10;&#10;Description automatically generated">
            <a:extLst>
              <a:ext uri="{FF2B5EF4-FFF2-40B4-BE49-F238E27FC236}">
                <a16:creationId xmlns:a16="http://schemas.microsoft.com/office/drawing/2014/main" id="{D3D87EA5-BC0F-4CB8-8C40-F0D18C6600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1648" y="1235783"/>
            <a:ext cx="5038817" cy="5038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109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5778" y="223838"/>
            <a:ext cx="11067280" cy="887412"/>
          </a:xfrm>
        </p:spPr>
        <p:txBody>
          <a:bodyPr/>
          <a:lstStyle/>
          <a:p>
            <a:pPr algn="ctr"/>
            <a:r>
              <a:rPr lang="en-US" dirty="0"/>
              <a:t>Digester Pilot Study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5777" y="1333145"/>
            <a:ext cx="5071083" cy="454387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 eaLnBrk="1" hangingPunct="1">
              <a:buClr>
                <a:srgbClr val="749805"/>
              </a:buClr>
            </a:pPr>
            <a:r>
              <a:rPr lang="en-US" sz="2000" cap="none" dirty="0"/>
              <a:t>Purchased a pilot digester system, made repairs, added equipment, and got it ready for operation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cap="none" dirty="0"/>
              <a:t>Worked with a consultant technical advisory group to prepare a study plan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sz="2000" cap="none" dirty="0"/>
              <a:t>Study has been running for over 12 months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cap="none" dirty="0"/>
              <a:t>Objective: Determine if there is an organic waste loading limit, to prevent a full-scale digester upset.</a:t>
            </a:r>
          </a:p>
          <a:p>
            <a:pPr lvl="0" eaLnBrk="1" hangingPunct="1">
              <a:buClr>
                <a:srgbClr val="749805"/>
              </a:buClr>
            </a:pPr>
            <a:r>
              <a:rPr lang="en-US" dirty="0"/>
              <a:t>Started pilot at 30% loading rate and currently running pilot at 60%.</a:t>
            </a:r>
            <a:endParaRPr lang="en-US" cap="none" dirty="0"/>
          </a:p>
          <a:p>
            <a:pPr lvl="0" eaLnBrk="1" hangingPunct="1">
              <a:buClr>
                <a:srgbClr val="749805"/>
              </a:buClr>
            </a:pPr>
            <a:endParaRPr lang="en-US" cap="none" dirty="0"/>
          </a:p>
          <a:p>
            <a:pPr lvl="0" eaLnBrk="1" hangingPunct="1">
              <a:buClr>
                <a:srgbClr val="749805"/>
              </a:buClr>
            </a:pPr>
            <a:endParaRPr lang="en-US" sz="2000" cap="none" dirty="0"/>
          </a:p>
          <a:p>
            <a:pPr eaLnBrk="1" hangingPunct="1">
              <a:buFont typeface="Monotype Sorts" charset="2"/>
              <a:buNone/>
            </a:pPr>
            <a:endParaRPr lang="en-US" sz="2000" cap="none" dirty="0"/>
          </a:p>
          <a:p>
            <a:pPr eaLnBrk="1" hangingPunct="1"/>
            <a:endParaRPr lang="en-US" sz="2400" cap="none" dirty="0"/>
          </a:p>
        </p:txBody>
      </p:sp>
      <p:sp>
        <p:nvSpPr>
          <p:cNvPr id="2" name="TextBox 1"/>
          <p:cNvSpPr txBox="1"/>
          <p:nvPr/>
        </p:nvSpPr>
        <p:spPr>
          <a:xfrm>
            <a:off x="7226188" y="1940910"/>
            <a:ext cx="3835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Test digester system as of 7/12</a:t>
            </a:r>
          </a:p>
        </p:txBody>
      </p:sp>
      <p:pic>
        <p:nvPicPr>
          <p:cNvPr id="4" name="Picture 3" descr="A picture containing indoor, building, large, table&#10;&#10;Description automatically generated">
            <a:extLst>
              <a:ext uri="{FF2B5EF4-FFF2-40B4-BE49-F238E27FC236}">
                <a16:creationId xmlns:a16="http://schemas.microsoft.com/office/drawing/2014/main" id="{9E7F1DD4-D19B-4AE6-AF1F-4CE0E9F4A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140" y="1282271"/>
            <a:ext cx="6507838" cy="487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9437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626500" y="1828800"/>
            <a:ext cx="8922968" cy="1351370"/>
          </a:xfrm>
        </p:spPr>
        <p:txBody>
          <a:bodyPr/>
          <a:lstStyle/>
          <a:p>
            <a:pPr algn="ctr">
              <a:defRPr/>
            </a:pPr>
            <a:r>
              <a:rPr lang="en-US" dirty="0">
                <a:ea typeface="ＭＳ Ｐゴシック" charset="-128"/>
              </a:rPr>
              <a:t>Questions ?</a:t>
            </a:r>
          </a:p>
        </p:txBody>
      </p:sp>
    </p:spTree>
    <p:extLst>
      <p:ext uri="{BB962C8B-B14F-4D97-AF65-F5344CB8AC3E}">
        <p14:creationId xmlns:p14="http://schemas.microsoft.com/office/powerpoint/2010/main" val="964573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626500" y="1828800"/>
            <a:ext cx="8922968" cy="2192942"/>
          </a:xfrm>
        </p:spPr>
        <p:txBody>
          <a:bodyPr/>
          <a:lstStyle/>
          <a:p>
            <a:pPr algn="ctr">
              <a:defRPr/>
            </a:pPr>
            <a:r>
              <a:rPr lang="en-US" dirty="0">
                <a:ea typeface="ＭＳ Ｐゴシック" charset="-128"/>
              </a:rPr>
              <a:t>About CMSA</a:t>
            </a:r>
            <a:br>
              <a:rPr lang="en-US" dirty="0">
                <a:ea typeface="ＭＳ Ｐゴシック" charset="-128"/>
              </a:rPr>
            </a:br>
            <a:r>
              <a:rPr lang="en-US" dirty="0">
                <a:ea typeface="ＭＳ Ｐゴシック" charset="-128"/>
              </a:rPr>
              <a:t>and</a:t>
            </a:r>
            <a:br>
              <a:rPr lang="en-US" dirty="0">
                <a:ea typeface="ＭＳ Ｐゴシック" charset="-128"/>
              </a:rPr>
            </a:br>
            <a:r>
              <a:rPr lang="en-US" dirty="0">
                <a:ea typeface="ＭＳ Ｐゴシック" charset="-128"/>
              </a:rPr>
              <a:t>organic waste program</a:t>
            </a:r>
          </a:p>
        </p:txBody>
      </p:sp>
    </p:spTree>
    <p:extLst>
      <p:ext uri="{BB962C8B-B14F-4D97-AF65-F5344CB8AC3E}">
        <p14:creationId xmlns:p14="http://schemas.microsoft.com/office/powerpoint/2010/main" val="1377320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3775" y="420786"/>
            <a:ext cx="10364451" cy="1003414"/>
          </a:xfrm>
        </p:spPr>
        <p:txBody>
          <a:bodyPr/>
          <a:lstStyle/>
          <a:p>
            <a:r>
              <a:rPr lang="en-US" sz="3600" dirty="0"/>
              <a:t>Central Marin Sanitation Agency - CMSA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517891" y="1424199"/>
            <a:ext cx="5405479" cy="470196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cap="none" dirty="0"/>
              <a:t>Regional Wastewater Agency in San Rafael, Marin County</a:t>
            </a:r>
          </a:p>
          <a:p>
            <a:r>
              <a:rPr lang="en-US" cap="none" dirty="0"/>
              <a:t>Serves about 110,000 people and San Quentin State Prison</a:t>
            </a:r>
          </a:p>
          <a:p>
            <a:r>
              <a:rPr lang="en-US" cap="none" dirty="0"/>
              <a:t>Joint Powers Agency (JPA) with four satellite collection agencies </a:t>
            </a:r>
          </a:p>
          <a:p>
            <a:r>
              <a:rPr lang="en-US" cap="none" dirty="0"/>
              <a:t>Wide range of influent flows: 8 MGD (ADWF) to 121 MGD (PWWF)</a:t>
            </a:r>
          </a:p>
          <a:p>
            <a:r>
              <a:rPr lang="en-US" cap="none" dirty="0"/>
              <a:t>Contract services:</a:t>
            </a:r>
          </a:p>
          <a:p>
            <a:pPr lvl="1"/>
            <a:r>
              <a:rPr lang="en-US" cap="none" dirty="0"/>
              <a:t>Collection system O&amp;M for two agencies</a:t>
            </a:r>
          </a:p>
          <a:p>
            <a:pPr lvl="1"/>
            <a:r>
              <a:rPr lang="en-US" cap="none" dirty="0"/>
              <a:t>Pump station O&amp;M for SQ prison </a:t>
            </a:r>
          </a:p>
          <a:p>
            <a:pPr lvl="1"/>
            <a:r>
              <a:rPr lang="en-US" cap="none" dirty="0"/>
              <a:t>Source control for seven local agencies</a:t>
            </a:r>
          </a:p>
          <a:p>
            <a:pPr marL="2286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965" y="1463129"/>
            <a:ext cx="4604682" cy="4663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049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5518" y="364142"/>
            <a:ext cx="11019909" cy="817295"/>
          </a:xfrm>
        </p:spPr>
        <p:txBody>
          <a:bodyPr>
            <a:normAutofit fontScale="90000"/>
          </a:bodyPr>
          <a:lstStyle/>
          <a:p>
            <a:pPr>
              <a:defRPr/>
            </a:pPr>
            <a:br>
              <a:rPr lang="en-US" dirty="0">
                <a:ea typeface="ＭＳ Ｐゴシック" charset="-128"/>
              </a:rPr>
            </a:br>
            <a:r>
              <a:rPr lang="en-US" dirty="0">
                <a:latin typeface="+mn-lt"/>
                <a:ea typeface="ＭＳ Ｐゴシック" charset="-128"/>
              </a:rPr>
              <a:t>Organic Waste to Energy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137585" y="5121275"/>
            <a:ext cx="4889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Trebuchet MS" charset="0"/>
              </a:rPr>
              <a:t>Organic Waste</a:t>
            </a:r>
          </a:p>
        </p:txBody>
      </p:sp>
      <p:sp>
        <p:nvSpPr>
          <p:cNvPr id="13316" name="Text Box 8"/>
          <p:cNvSpPr txBox="1">
            <a:spLocks noChangeArrowheads="1"/>
          </p:cNvSpPr>
          <p:nvPr/>
        </p:nvSpPr>
        <p:spPr bwMode="auto">
          <a:xfrm>
            <a:off x="7109885" y="5086351"/>
            <a:ext cx="467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Trebuchet MS" charset="0"/>
              </a:rPr>
              <a:t>Biogas (methane)</a:t>
            </a:r>
          </a:p>
        </p:txBody>
      </p:sp>
      <p:sp>
        <p:nvSpPr>
          <p:cNvPr id="13317" name="Right Arrow 24"/>
          <p:cNvSpPr>
            <a:spLocks noChangeArrowheads="1"/>
          </p:cNvSpPr>
          <p:nvPr/>
        </p:nvSpPr>
        <p:spPr bwMode="auto">
          <a:xfrm>
            <a:off x="3657600" y="3276600"/>
            <a:ext cx="914400" cy="733663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b="1" dirty="0">
              <a:solidFill>
                <a:schemeClr val="bg1"/>
              </a:solidFill>
              <a:effectLst/>
              <a:latin typeface="Trebuchet MS" charset="0"/>
            </a:endParaRPr>
          </a:p>
        </p:txBody>
      </p:sp>
      <p:grpSp>
        <p:nvGrpSpPr>
          <p:cNvPr id="13318" name="Group 13"/>
          <p:cNvGrpSpPr>
            <a:grpSpLocks/>
          </p:cNvGrpSpPr>
          <p:nvPr/>
        </p:nvGrpSpPr>
        <p:grpSpPr bwMode="auto">
          <a:xfrm>
            <a:off x="535518" y="1815425"/>
            <a:ext cx="11247967" cy="3270926"/>
            <a:chOff x="337098" y="1817325"/>
            <a:chExt cx="8500780" cy="3165839"/>
          </a:xfrm>
        </p:grpSpPr>
        <p:pic>
          <p:nvPicPr>
            <p:cNvPr id="13319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76" t="7500" r="21875" b="5000"/>
            <a:stretch>
              <a:fillRect/>
            </a:stretch>
          </p:blipFill>
          <p:spPr bwMode="auto">
            <a:xfrm>
              <a:off x="337098" y="1817325"/>
              <a:ext cx="3422875" cy="3151549"/>
            </a:xfrm>
            <a:prstGeom prst="rect">
              <a:avLst/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20" name="Picture 7" descr="flame33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5057" y="1817325"/>
              <a:ext cx="3792821" cy="3165839"/>
            </a:xfrm>
            <a:prstGeom prst="rect">
              <a:avLst/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3321" name="Group 12"/>
            <p:cNvGrpSpPr>
              <a:grpSpLocks/>
            </p:cNvGrpSpPr>
            <p:nvPr/>
          </p:nvGrpSpPr>
          <p:grpSpPr bwMode="auto">
            <a:xfrm>
              <a:off x="2539257" y="2928499"/>
              <a:ext cx="3674608" cy="965858"/>
              <a:chOff x="2383749" y="2928499"/>
              <a:chExt cx="3674608" cy="965858"/>
            </a:xfrm>
          </p:grpSpPr>
          <p:sp>
            <p:nvSpPr>
              <p:cNvPr id="18" name="Oval 17"/>
              <p:cNvSpPr>
                <a:spLocks noChangeArrowheads="1"/>
              </p:cNvSpPr>
              <p:nvPr/>
            </p:nvSpPr>
            <p:spPr bwMode="auto">
              <a:xfrm>
                <a:off x="2656421" y="2928937"/>
                <a:ext cx="3109809" cy="965200"/>
              </a:xfrm>
              <a:prstGeom prst="ellipse">
                <a:avLst/>
              </a:prstGeom>
              <a:gradFill rotWithShape="0">
                <a:gsLst>
                  <a:gs pos="0">
                    <a:srgbClr val="CE98AC"/>
                  </a:gs>
                  <a:gs pos="50000">
                    <a:srgbClr val="DFC1CC"/>
                  </a:gs>
                  <a:gs pos="100000">
                    <a:srgbClr val="EFE1E6"/>
                  </a:gs>
                </a:gsLst>
                <a:lin ang="5400000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38100" dir="5400000" algn="t" rotWithShape="0">
                  <a:srgbClr val="808080">
                    <a:alpha val="39998"/>
                  </a:srgbClr>
                </a:outerShdw>
              </a:effectLst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r>
                  <a:rPr lang="en-US" b="1" dirty="0">
                    <a:solidFill>
                      <a:srgbClr val="163864"/>
                    </a:solidFill>
                    <a:effectLst/>
                    <a:latin typeface="Trebuchet MS" pitchFamily="34" charset="0"/>
                    <a:ea typeface="+mn-ea"/>
                  </a:rPr>
                  <a:t>Process:</a:t>
                </a:r>
              </a:p>
              <a:p>
                <a:pPr algn="ctr" eaLnBrk="1" hangingPunct="1">
                  <a:defRPr/>
                </a:pPr>
                <a:r>
                  <a:rPr lang="en-US" sz="1500" b="1" dirty="0">
                    <a:solidFill>
                      <a:srgbClr val="163864"/>
                    </a:solidFill>
                    <a:effectLst/>
                    <a:latin typeface="Trebuchet MS" pitchFamily="34" charset="0"/>
                    <a:ea typeface="+mn-ea"/>
                  </a:rPr>
                  <a:t>Anaerobic digestion</a:t>
                </a:r>
              </a:p>
            </p:txBody>
          </p:sp>
          <p:sp>
            <p:nvSpPr>
              <p:cNvPr id="13323" name="Right Arrow 26"/>
              <p:cNvSpPr>
                <a:spLocks noChangeArrowheads="1"/>
              </p:cNvSpPr>
              <p:nvPr/>
            </p:nvSpPr>
            <p:spPr bwMode="auto">
              <a:xfrm>
                <a:off x="2383749" y="3028950"/>
                <a:ext cx="762000" cy="762000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endParaRPr lang="en-US" b="1" dirty="0">
                  <a:solidFill>
                    <a:schemeClr val="bg1"/>
                  </a:solidFill>
                  <a:effectLst/>
                  <a:latin typeface="Trebuchet MS" charset="0"/>
                </a:endParaRPr>
              </a:p>
            </p:txBody>
          </p:sp>
          <p:sp>
            <p:nvSpPr>
              <p:cNvPr id="13324" name="Right Arrow 26"/>
              <p:cNvSpPr>
                <a:spLocks noChangeArrowheads="1"/>
              </p:cNvSpPr>
              <p:nvPr/>
            </p:nvSpPr>
            <p:spPr bwMode="auto">
              <a:xfrm>
                <a:off x="5296357" y="3025855"/>
                <a:ext cx="762000" cy="762000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endParaRPr lang="en-US" b="1" dirty="0">
                  <a:solidFill>
                    <a:schemeClr val="bg1"/>
                  </a:solidFill>
                  <a:effectLst/>
                  <a:latin typeface="Trebuchet M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36687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8484" y="228601"/>
            <a:ext cx="9992408" cy="887413"/>
          </a:xfrm>
        </p:spPr>
        <p:txBody>
          <a:bodyPr/>
          <a:lstStyle/>
          <a:p>
            <a:pPr algn="ctr">
              <a:defRPr/>
            </a:pPr>
            <a:r>
              <a:rPr lang="en-US" sz="3600" dirty="0">
                <a:latin typeface="+mn-lt"/>
                <a:ea typeface="ＭＳ Ｐゴシック" charset="-128"/>
              </a:rPr>
              <a:t>Organic Waste to Energy</a:t>
            </a:r>
            <a:endParaRPr lang="en-US" dirty="0">
              <a:latin typeface="+mn-lt"/>
              <a:ea typeface="ＭＳ Ｐゴシック" charset="-128"/>
            </a:endParaRPr>
          </a:p>
        </p:txBody>
      </p:sp>
      <p:grpSp>
        <p:nvGrpSpPr>
          <p:cNvPr id="19459" name="Group 2"/>
          <p:cNvGrpSpPr>
            <a:grpSpLocks/>
          </p:cNvGrpSpPr>
          <p:nvPr/>
        </p:nvGrpSpPr>
        <p:grpSpPr bwMode="auto">
          <a:xfrm>
            <a:off x="201084" y="1539875"/>
            <a:ext cx="11783483" cy="4662485"/>
            <a:chOff x="306388" y="1524000"/>
            <a:chExt cx="8837612" cy="4662493"/>
          </a:xfrm>
        </p:grpSpPr>
        <p:sp>
          <p:nvSpPr>
            <p:cNvPr id="4" name="AutoShape 14"/>
            <p:cNvSpPr>
              <a:spLocks noChangeArrowheads="1"/>
            </p:cNvSpPr>
            <p:nvPr/>
          </p:nvSpPr>
          <p:spPr bwMode="auto">
            <a:xfrm rot="10800000" flipH="1" flipV="1">
              <a:off x="2217738" y="3505203"/>
              <a:ext cx="1096962" cy="915990"/>
            </a:xfrm>
            <a:custGeom>
              <a:avLst/>
              <a:gdLst>
                <a:gd name="T0" fmla="*/ 39012133 w 21600"/>
                <a:gd name="T1" fmla="*/ 0 h 21600"/>
                <a:gd name="T2" fmla="*/ 39012133 w 21600"/>
                <a:gd name="T3" fmla="*/ 21864252 h 21600"/>
                <a:gd name="T4" fmla="*/ 8348693 w 21600"/>
                <a:gd name="T5" fmla="*/ 38844167 h 21600"/>
                <a:gd name="T6" fmla="*/ 55709520 w 21600"/>
                <a:gd name="T7" fmla="*/ 10932105 h 21600"/>
                <a:gd name="T8" fmla="*/ 3 60000 65536"/>
                <a:gd name="T9" fmla="*/ 1 60000 65536"/>
                <a:gd name="T10" fmla="*/ 1 60000 65536"/>
                <a:gd name="T11" fmla="*/ 0 60000 65536"/>
                <a:gd name="T12" fmla="*/ 12427 w 21600"/>
                <a:gd name="T13" fmla="*/ 2912 h 21600"/>
                <a:gd name="T14" fmla="*/ 18227 w 21600"/>
                <a:gd name="T15" fmla="*/ 924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408000"/>
            </a:solidFill>
            <a:ln w="12700">
              <a:noFill/>
              <a:miter lim="800000"/>
              <a:headEnd/>
              <a:tailEnd/>
            </a:ln>
            <a:effectLst>
              <a:outerShdw dist="38100" dir="8100000" algn="tr" rotWithShape="0">
                <a:srgbClr val="808080">
                  <a:alpha val="39998"/>
                </a:srgbClr>
              </a:outerShdw>
            </a:effectLst>
          </p:spPr>
          <p:txBody>
            <a:bodyPr rot="10800000" wrap="none" anchor="ctr"/>
            <a:lstStyle/>
            <a:p>
              <a:pPr>
                <a:defRPr/>
              </a:pPr>
              <a:endParaRPr lang="en-US" dirty="0">
                <a:latin typeface="Tahoma" pitchFamily="-84" charset="0"/>
                <a:ea typeface="+mn-ea"/>
              </a:endParaRPr>
            </a:p>
          </p:txBody>
        </p:sp>
        <p:sp>
          <p:nvSpPr>
            <p:cNvPr id="5" name="AutoShape 6"/>
            <p:cNvSpPr>
              <a:spLocks noChangeArrowheads="1"/>
            </p:cNvSpPr>
            <p:nvPr/>
          </p:nvSpPr>
          <p:spPr bwMode="auto">
            <a:xfrm rot="10800000" flipH="1">
              <a:off x="4213225" y="4857756"/>
              <a:ext cx="1017588" cy="825501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2912 h 21600"/>
                <a:gd name="T14" fmla="*/ 18227 w 21600"/>
                <a:gd name="T15" fmla="*/ 924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CC9900"/>
            </a:solidFill>
            <a:ln>
              <a:noFill/>
            </a:ln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ea typeface="+mn-ea"/>
              </a:endParaRPr>
            </a:p>
          </p:txBody>
        </p:sp>
        <p:pic>
          <p:nvPicPr>
            <p:cNvPr id="19463" name="Picture 7" descr="anaerobicDigester"/>
            <p:cNvPicPr>
              <a:picLocks noChangeAspect="1" noChangeArrowheads="1"/>
            </p:cNvPicPr>
            <p:nvPr/>
          </p:nvPicPr>
          <p:blipFill>
            <a:blip r:embed="rId3" cstate="print">
              <a:lum bright="-24000" contras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263" y="2906713"/>
              <a:ext cx="2038350" cy="2254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3351213" y="3976692"/>
              <a:ext cx="1881187" cy="307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Arial" charset="0"/>
                  <a:ea typeface="+mn-ea"/>
                </a:rPr>
                <a:t>Anaerobic Digesters</a:t>
              </a:r>
            </a:p>
          </p:txBody>
        </p:sp>
        <p:grpSp>
          <p:nvGrpSpPr>
            <p:cNvPr id="19465" name="Group 10"/>
            <p:cNvGrpSpPr>
              <a:grpSpLocks/>
            </p:cNvGrpSpPr>
            <p:nvPr/>
          </p:nvGrpSpPr>
          <p:grpSpPr bwMode="auto">
            <a:xfrm>
              <a:off x="5791200" y="1524000"/>
              <a:ext cx="704850" cy="639763"/>
              <a:chOff x="3703" y="1621"/>
              <a:chExt cx="432" cy="403"/>
            </a:xfrm>
          </p:grpSpPr>
          <p:sp>
            <p:nvSpPr>
              <p:cNvPr id="19490" name="AutoShape 11"/>
              <p:cNvSpPr>
                <a:spLocks noChangeArrowheads="1"/>
              </p:cNvSpPr>
              <p:nvPr/>
            </p:nvSpPr>
            <p:spPr bwMode="auto">
              <a:xfrm rot="-5400000">
                <a:off x="3723" y="1612"/>
                <a:ext cx="392" cy="432"/>
              </a:xfrm>
              <a:prstGeom prst="rightArrow">
                <a:avLst>
                  <a:gd name="adj1" fmla="val 48157"/>
                  <a:gd name="adj2" fmla="val 37500"/>
                </a:avLst>
              </a:prstGeom>
              <a:solidFill>
                <a:srgbClr val="00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b="1" dirty="0">
                  <a:solidFill>
                    <a:schemeClr val="bg1"/>
                  </a:solidFill>
                  <a:effectLst/>
                  <a:latin typeface="Trebuchet MS" charset="0"/>
                </a:endParaRPr>
              </a:p>
            </p:txBody>
          </p:sp>
          <p:sp>
            <p:nvSpPr>
              <p:cNvPr id="19491" name="Text Box 12"/>
              <p:cNvSpPr txBox="1">
                <a:spLocks noChangeArrowheads="1"/>
              </p:cNvSpPr>
              <p:nvPr/>
            </p:nvSpPr>
            <p:spPr bwMode="auto">
              <a:xfrm>
                <a:off x="3726" y="1621"/>
                <a:ext cx="384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Tahoma" charset="0"/>
                    <a:ea typeface="ＭＳ Ｐゴシック" charset="-128"/>
                  </a:defRPr>
                </a:lvl1pPr>
                <a:lvl2pPr marL="742950" indent="-285750">
                  <a:defRPr sz="3200">
                    <a:solidFill>
                      <a:schemeClr val="tx1"/>
                    </a:solidFill>
                    <a:latin typeface="Tahoma" charset="0"/>
                    <a:ea typeface="ＭＳ Ｐゴシック" charset="-128"/>
                  </a:defRPr>
                </a:lvl2pPr>
                <a:lvl3pPr marL="1143000" indent="-228600">
                  <a:defRPr sz="3200">
                    <a:solidFill>
                      <a:schemeClr val="tx1"/>
                    </a:solidFill>
                    <a:latin typeface="Tahoma" charset="0"/>
                    <a:ea typeface="ＭＳ Ｐゴシック" charset="-128"/>
                  </a:defRPr>
                </a:lvl3pPr>
                <a:lvl4pPr marL="1600200" indent="-228600">
                  <a:defRPr sz="3200">
                    <a:solidFill>
                      <a:schemeClr val="tx1"/>
                    </a:solidFill>
                    <a:latin typeface="Tahoma" charset="0"/>
                    <a:ea typeface="ＭＳ Ｐゴシック" charset="-128"/>
                  </a:defRPr>
                </a:lvl4pPr>
                <a:lvl5pPr marL="2057400" indent="-228600">
                  <a:defRPr sz="3200">
                    <a:solidFill>
                      <a:schemeClr val="tx1"/>
                    </a:solidFill>
                    <a:latin typeface="Tahoma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ahoma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ahoma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ahoma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ahoma" charset="0"/>
                    <a:ea typeface="ＭＳ Ｐゴシック" charset="-128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sz="1400" b="1" dirty="0">
                    <a:solidFill>
                      <a:srgbClr val="003399"/>
                    </a:solidFill>
                    <a:effectLst/>
                    <a:latin typeface="Arial" charset="0"/>
                  </a:rPr>
                  <a:t>CO</a:t>
                </a:r>
                <a:r>
                  <a:rPr lang="en-US" sz="1400" b="1" baseline="-25000" dirty="0">
                    <a:solidFill>
                      <a:srgbClr val="003399"/>
                    </a:solidFill>
                    <a:effectLst/>
                    <a:latin typeface="Arial" charset="0"/>
                  </a:rPr>
                  <a:t>2</a:t>
                </a:r>
              </a:p>
            </p:txBody>
          </p:sp>
        </p:grpSp>
        <p:sp>
          <p:nvSpPr>
            <p:cNvPr id="9" name="Text Box 20"/>
            <p:cNvSpPr txBox="1">
              <a:spLocks noChangeArrowheads="1"/>
            </p:cNvSpPr>
            <p:nvPr/>
          </p:nvSpPr>
          <p:spPr bwMode="auto">
            <a:xfrm>
              <a:off x="4262438" y="5287969"/>
              <a:ext cx="1020762" cy="307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Arial" charset="0"/>
                  <a:ea typeface="+mn-ea"/>
                </a:rPr>
                <a:t>Biosolids</a:t>
              </a:r>
            </a:p>
          </p:txBody>
        </p:sp>
        <p:pic>
          <p:nvPicPr>
            <p:cNvPr id="19467" name="Picture 23" descr="PowerPole-copy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4238" y="2127250"/>
              <a:ext cx="1909762" cy="130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24"/>
            <p:cNvSpPr txBox="1">
              <a:spLocks noChangeArrowheads="1"/>
            </p:cNvSpPr>
            <p:nvPr/>
          </p:nvSpPr>
          <p:spPr bwMode="auto">
            <a:xfrm>
              <a:off x="7135436" y="3429003"/>
              <a:ext cx="2008564" cy="307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latin typeface="Arial" charset="0"/>
                  <a:ea typeface="+mn-ea"/>
                </a:rPr>
                <a:t>Electricity </a:t>
              </a:r>
              <a:r>
                <a:rPr lang="en-US" sz="1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Arial" charset="0"/>
                </a:rPr>
                <a:t>for sale to MCE</a:t>
              </a:r>
            </a:p>
          </p:txBody>
        </p:sp>
        <p:sp>
          <p:nvSpPr>
            <p:cNvPr id="12" name="AutoShape 25"/>
            <p:cNvSpPr>
              <a:spLocks noChangeArrowheads="1"/>
            </p:cNvSpPr>
            <p:nvPr/>
          </p:nvSpPr>
          <p:spPr bwMode="auto">
            <a:xfrm>
              <a:off x="6324600" y="2286001"/>
              <a:ext cx="1017588" cy="465139"/>
            </a:xfrm>
            <a:prstGeom prst="rightArrow">
              <a:avLst>
                <a:gd name="adj1" fmla="val 50167"/>
                <a:gd name="adj2" fmla="val 68366"/>
              </a:avLst>
            </a:prstGeom>
            <a:solidFill>
              <a:srgbClr val="408000"/>
            </a:solidFill>
            <a:ln w="12700">
              <a:noFill/>
              <a:miter lim="800000"/>
              <a:headEnd/>
              <a:tailEnd/>
            </a:ln>
            <a:effectLst>
              <a:outerShdw dist="38100" dir="8100000" algn="tr" rotWithShape="0">
                <a:srgbClr val="808080">
                  <a:alpha val="39998"/>
                </a:srgbClr>
              </a:outerShdw>
            </a:effectLst>
          </p:spPr>
          <p:txBody>
            <a:bodyPr rot="10800000" wrap="none" anchor="ctr"/>
            <a:lstStyle/>
            <a:p>
              <a:pPr algn="ctr" eaLnBrk="1" hangingPunct="1">
                <a:defRPr/>
              </a:pPr>
              <a:endParaRPr lang="en-US" sz="2400" dirty="0">
                <a:effectLst/>
                <a:latin typeface="Times New Roman" pitchFamily="18" charset="0"/>
                <a:ea typeface="+mn-ea"/>
              </a:endParaRPr>
            </a:p>
          </p:txBody>
        </p:sp>
        <p:grpSp>
          <p:nvGrpSpPr>
            <p:cNvPr id="19470" name="Group 26"/>
            <p:cNvGrpSpPr>
              <a:grpSpLocks/>
            </p:cNvGrpSpPr>
            <p:nvPr/>
          </p:nvGrpSpPr>
          <p:grpSpPr bwMode="auto">
            <a:xfrm>
              <a:off x="5105400" y="1828801"/>
              <a:ext cx="1370013" cy="1173164"/>
              <a:chOff x="4651" y="1612"/>
              <a:chExt cx="1033" cy="910"/>
            </a:xfrm>
          </p:grpSpPr>
          <p:sp>
            <p:nvSpPr>
              <p:cNvPr id="31" name="Freeform 27"/>
              <p:cNvSpPr>
                <a:spLocks/>
              </p:cNvSpPr>
              <p:nvPr/>
            </p:nvSpPr>
            <p:spPr bwMode="auto">
              <a:xfrm>
                <a:off x="4732" y="2029"/>
                <a:ext cx="952" cy="493"/>
              </a:xfrm>
              <a:custGeom>
                <a:avLst/>
                <a:gdLst>
                  <a:gd name="T0" fmla="*/ 0 w 1021"/>
                  <a:gd name="T1" fmla="*/ 84 h 528"/>
                  <a:gd name="T2" fmla="*/ 9 w 1021"/>
                  <a:gd name="T3" fmla="*/ 72 h 528"/>
                  <a:gd name="T4" fmla="*/ 24 w 1021"/>
                  <a:gd name="T5" fmla="*/ 62 h 528"/>
                  <a:gd name="T6" fmla="*/ 46 w 1021"/>
                  <a:gd name="T7" fmla="*/ 50 h 528"/>
                  <a:gd name="T8" fmla="*/ 62 w 1021"/>
                  <a:gd name="T9" fmla="*/ 44 h 528"/>
                  <a:gd name="T10" fmla="*/ 78 w 1021"/>
                  <a:gd name="T11" fmla="*/ 34 h 528"/>
                  <a:gd name="T12" fmla="*/ 101 w 1021"/>
                  <a:gd name="T13" fmla="*/ 26 h 528"/>
                  <a:gd name="T14" fmla="*/ 112 w 1021"/>
                  <a:gd name="T15" fmla="*/ 19 h 528"/>
                  <a:gd name="T16" fmla="*/ 131 w 1021"/>
                  <a:gd name="T17" fmla="*/ 8 h 528"/>
                  <a:gd name="T18" fmla="*/ 140 w 1021"/>
                  <a:gd name="T19" fmla="*/ 7 h 528"/>
                  <a:gd name="T20" fmla="*/ 159 w 1021"/>
                  <a:gd name="T21" fmla="*/ 5 h 528"/>
                  <a:gd name="T22" fmla="*/ 162 w 1021"/>
                  <a:gd name="T23" fmla="*/ 0 h 528"/>
                  <a:gd name="T24" fmla="*/ 203 w 1021"/>
                  <a:gd name="T25" fmla="*/ 5 h 528"/>
                  <a:gd name="T26" fmla="*/ 214 w 1021"/>
                  <a:gd name="T27" fmla="*/ 7 h 528"/>
                  <a:gd name="T28" fmla="*/ 247 w 1021"/>
                  <a:gd name="T29" fmla="*/ 22 h 528"/>
                  <a:gd name="T30" fmla="*/ 252 w 1021"/>
                  <a:gd name="T31" fmla="*/ 44 h 528"/>
                  <a:gd name="T32" fmla="*/ 250 w 1021"/>
                  <a:gd name="T33" fmla="*/ 53 h 528"/>
                  <a:gd name="T34" fmla="*/ 240 w 1021"/>
                  <a:gd name="T35" fmla="*/ 58 h 528"/>
                  <a:gd name="T36" fmla="*/ 210 w 1021"/>
                  <a:gd name="T37" fmla="*/ 70 h 528"/>
                  <a:gd name="T38" fmla="*/ 159 w 1021"/>
                  <a:gd name="T39" fmla="*/ 97 h 528"/>
                  <a:gd name="T40" fmla="*/ 143 w 1021"/>
                  <a:gd name="T41" fmla="*/ 104 h 528"/>
                  <a:gd name="T42" fmla="*/ 132 w 1021"/>
                  <a:gd name="T43" fmla="*/ 104 h 528"/>
                  <a:gd name="T44" fmla="*/ 117 w 1021"/>
                  <a:gd name="T45" fmla="*/ 112 h 528"/>
                  <a:gd name="T46" fmla="*/ 110 w 1021"/>
                  <a:gd name="T47" fmla="*/ 113 h 528"/>
                  <a:gd name="T48" fmla="*/ 87 w 1021"/>
                  <a:gd name="T49" fmla="*/ 127 h 528"/>
                  <a:gd name="T50" fmla="*/ 27 w 1021"/>
                  <a:gd name="T51" fmla="*/ 120 h 528"/>
                  <a:gd name="T52" fmla="*/ 18 w 1021"/>
                  <a:gd name="T53" fmla="*/ 112 h 528"/>
                  <a:gd name="T54" fmla="*/ 10 w 1021"/>
                  <a:gd name="T55" fmla="*/ 101 h 528"/>
                  <a:gd name="T56" fmla="*/ 7 w 1021"/>
                  <a:gd name="T57" fmla="*/ 97 h 528"/>
                  <a:gd name="T58" fmla="*/ 7 w 1021"/>
                  <a:gd name="T59" fmla="*/ 95 h 528"/>
                  <a:gd name="T60" fmla="*/ 0 w 1021"/>
                  <a:gd name="T61" fmla="*/ 84 h 52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021"/>
                  <a:gd name="T94" fmla="*/ 0 h 528"/>
                  <a:gd name="T95" fmla="*/ 1021 w 1021"/>
                  <a:gd name="T96" fmla="*/ 528 h 52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021" h="528">
                    <a:moveTo>
                      <a:pt x="0" y="343"/>
                    </a:moveTo>
                    <a:cubicBezTo>
                      <a:pt x="19" y="326"/>
                      <a:pt x="14" y="307"/>
                      <a:pt x="36" y="293"/>
                    </a:cubicBezTo>
                    <a:cubicBezTo>
                      <a:pt x="49" y="273"/>
                      <a:pt x="72" y="264"/>
                      <a:pt x="96" y="258"/>
                    </a:cubicBezTo>
                    <a:cubicBezTo>
                      <a:pt x="119" y="235"/>
                      <a:pt x="156" y="217"/>
                      <a:pt x="187" y="207"/>
                    </a:cubicBezTo>
                    <a:cubicBezTo>
                      <a:pt x="207" y="188"/>
                      <a:pt x="227" y="183"/>
                      <a:pt x="253" y="177"/>
                    </a:cubicBezTo>
                    <a:cubicBezTo>
                      <a:pt x="274" y="163"/>
                      <a:pt x="290" y="147"/>
                      <a:pt x="314" y="141"/>
                    </a:cubicBezTo>
                    <a:cubicBezTo>
                      <a:pt x="343" y="122"/>
                      <a:pt x="377" y="117"/>
                      <a:pt x="410" y="106"/>
                    </a:cubicBezTo>
                    <a:cubicBezTo>
                      <a:pt x="426" y="82"/>
                      <a:pt x="414" y="93"/>
                      <a:pt x="450" y="81"/>
                    </a:cubicBezTo>
                    <a:cubicBezTo>
                      <a:pt x="476" y="72"/>
                      <a:pt x="509" y="50"/>
                      <a:pt x="531" y="35"/>
                    </a:cubicBezTo>
                    <a:cubicBezTo>
                      <a:pt x="542" y="27"/>
                      <a:pt x="558" y="28"/>
                      <a:pt x="571" y="25"/>
                    </a:cubicBezTo>
                    <a:cubicBezTo>
                      <a:pt x="595" y="19"/>
                      <a:pt x="618" y="11"/>
                      <a:pt x="642" y="5"/>
                    </a:cubicBezTo>
                    <a:cubicBezTo>
                      <a:pt x="649" y="3"/>
                      <a:pt x="662" y="0"/>
                      <a:pt x="662" y="0"/>
                    </a:cubicBezTo>
                    <a:cubicBezTo>
                      <a:pt x="716" y="2"/>
                      <a:pt x="770" y="0"/>
                      <a:pt x="824" y="5"/>
                    </a:cubicBezTo>
                    <a:cubicBezTo>
                      <a:pt x="841" y="6"/>
                      <a:pt x="870" y="25"/>
                      <a:pt x="870" y="25"/>
                    </a:cubicBezTo>
                    <a:cubicBezTo>
                      <a:pt x="885" y="71"/>
                      <a:pt x="964" y="67"/>
                      <a:pt x="1001" y="91"/>
                    </a:cubicBezTo>
                    <a:cubicBezTo>
                      <a:pt x="1007" y="120"/>
                      <a:pt x="1012" y="149"/>
                      <a:pt x="1021" y="177"/>
                    </a:cubicBezTo>
                    <a:cubicBezTo>
                      <a:pt x="1019" y="190"/>
                      <a:pt x="1021" y="205"/>
                      <a:pt x="1016" y="217"/>
                    </a:cubicBezTo>
                    <a:cubicBezTo>
                      <a:pt x="1012" y="226"/>
                      <a:pt x="971" y="237"/>
                      <a:pt x="971" y="237"/>
                    </a:cubicBezTo>
                    <a:cubicBezTo>
                      <a:pt x="930" y="251"/>
                      <a:pt x="891" y="274"/>
                      <a:pt x="849" y="288"/>
                    </a:cubicBezTo>
                    <a:cubicBezTo>
                      <a:pt x="786" y="336"/>
                      <a:pt x="710" y="360"/>
                      <a:pt x="642" y="399"/>
                    </a:cubicBezTo>
                    <a:cubicBezTo>
                      <a:pt x="623" y="410"/>
                      <a:pt x="603" y="417"/>
                      <a:pt x="582" y="424"/>
                    </a:cubicBezTo>
                    <a:cubicBezTo>
                      <a:pt x="569" y="428"/>
                      <a:pt x="541" y="434"/>
                      <a:pt x="541" y="434"/>
                    </a:cubicBezTo>
                    <a:cubicBezTo>
                      <a:pt x="521" y="449"/>
                      <a:pt x="499" y="452"/>
                      <a:pt x="475" y="460"/>
                    </a:cubicBezTo>
                    <a:cubicBezTo>
                      <a:pt x="465" y="463"/>
                      <a:pt x="445" y="470"/>
                      <a:pt x="445" y="470"/>
                    </a:cubicBezTo>
                    <a:cubicBezTo>
                      <a:pt x="415" y="492"/>
                      <a:pt x="390" y="511"/>
                      <a:pt x="354" y="520"/>
                    </a:cubicBezTo>
                    <a:cubicBezTo>
                      <a:pt x="103" y="514"/>
                      <a:pt x="221" y="528"/>
                      <a:pt x="107" y="490"/>
                    </a:cubicBezTo>
                    <a:cubicBezTo>
                      <a:pt x="93" y="478"/>
                      <a:pt x="81" y="471"/>
                      <a:pt x="71" y="455"/>
                    </a:cubicBezTo>
                    <a:cubicBezTo>
                      <a:pt x="65" y="434"/>
                      <a:pt x="59" y="426"/>
                      <a:pt x="41" y="414"/>
                    </a:cubicBezTo>
                    <a:cubicBezTo>
                      <a:pt x="38" y="409"/>
                      <a:pt x="35" y="403"/>
                      <a:pt x="31" y="399"/>
                    </a:cubicBezTo>
                    <a:cubicBezTo>
                      <a:pt x="27" y="395"/>
                      <a:pt x="20" y="394"/>
                      <a:pt x="16" y="389"/>
                    </a:cubicBezTo>
                    <a:cubicBezTo>
                      <a:pt x="6" y="376"/>
                      <a:pt x="5" y="358"/>
                      <a:pt x="0" y="343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ea typeface="+mn-ea"/>
                </a:endParaRPr>
              </a:p>
            </p:txBody>
          </p:sp>
          <p:pic>
            <p:nvPicPr>
              <p:cNvPr id="19489" name="Picture 28" descr="generator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-24000" contrast="34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51" y="1612"/>
                <a:ext cx="1016" cy="8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306388" y="3282953"/>
              <a:ext cx="1323975" cy="511176"/>
            </a:xfrm>
            <a:custGeom>
              <a:avLst/>
              <a:gdLst>
                <a:gd name="T0" fmla="*/ 2147483647 w 1359"/>
                <a:gd name="T1" fmla="*/ 2147483647 h 1036"/>
                <a:gd name="T2" fmla="*/ 2147483647 w 1359"/>
                <a:gd name="T3" fmla="*/ 2147483647 h 1036"/>
                <a:gd name="T4" fmla="*/ 2147483647 w 1359"/>
                <a:gd name="T5" fmla="*/ 2147483647 h 1036"/>
                <a:gd name="T6" fmla="*/ 2147483647 w 1359"/>
                <a:gd name="T7" fmla="*/ 2147483647 h 1036"/>
                <a:gd name="T8" fmla="*/ 2147483647 w 1359"/>
                <a:gd name="T9" fmla="*/ 2147483647 h 1036"/>
                <a:gd name="T10" fmla="*/ 2147483647 w 1359"/>
                <a:gd name="T11" fmla="*/ 2147483647 h 1036"/>
                <a:gd name="T12" fmla="*/ 2147483647 w 1359"/>
                <a:gd name="T13" fmla="*/ 2147483647 h 1036"/>
                <a:gd name="T14" fmla="*/ 2147483647 w 1359"/>
                <a:gd name="T15" fmla="*/ 2147483647 h 1036"/>
                <a:gd name="T16" fmla="*/ 2147483647 w 1359"/>
                <a:gd name="T17" fmla="*/ 2147483647 h 1036"/>
                <a:gd name="T18" fmla="*/ 0 w 1359"/>
                <a:gd name="T19" fmla="*/ 2147483647 h 1036"/>
                <a:gd name="T20" fmla="*/ 2147483647 w 1359"/>
                <a:gd name="T21" fmla="*/ 2147483647 h 1036"/>
                <a:gd name="T22" fmla="*/ 2147483647 w 1359"/>
                <a:gd name="T23" fmla="*/ 2147483647 h 1036"/>
                <a:gd name="T24" fmla="*/ 2147483647 w 1359"/>
                <a:gd name="T25" fmla="*/ 2147483647 h 1036"/>
                <a:gd name="T26" fmla="*/ 2147483647 w 1359"/>
                <a:gd name="T27" fmla="*/ 2147483647 h 1036"/>
                <a:gd name="T28" fmla="*/ 2147483647 w 1359"/>
                <a:gd name="T29" fmla="*/ 2147483647 h 1036"/>
                <a:gd name="T30" fmla="*/ 2147483647 w 1359"/>
                <a:gd name="T31" fmla="*/ 2147483647 h 1036"/>
                <a:gd name="T32" fmla="*/ 2147483647 w 1359"/>
                <a:gd name="T33" fmla="*/ 2147483647 h 1036"/>
                <a:gd name="T34" fmla="*/ 2147483647 w 1359"/>
                <a:gd name="T35" fmla="*/ 2147483647 h 1036"/>
                <a:gd name="T36" fmla="*/ 2147483647 w 1359"/>
                <a:gd name="T37" fmla="*/ 2147483647 h 1036"/>
                <a:gd name="T38" fmla="*/ 2147483647 w 1359"/>
                <a:gd name="T39" fmla="*/ 2147483647 h 1036"/>
                <a:gd name="T40" fmla="*/ 2147483647 w 1359"/>
                <a:gd name="T41" fmla="*/ 2147483647 h 1036"/>
                <a:gd name="T42" fmla="*/ 2147483647 w 1359"/>
                <a:gd name="T43" fmla="*/ 2147483647 h 1036"/>
                <a:gd name="T44" fmla="*/ 2147483647 w 1359"/>
                <a:gd name="T45" fmla="*/ 2147483647 h 1036"/>
                <a:gd name="T46" fmla="*/ 2147483647 w 1359"/>
                <a:gd name="T47" fmla="*/ 2147483647 h 1036"/>
                <a:gd name="T48" fmla="*/ 2147483647 w 1359"/>
                <a:gd name="T49" fmla="*/ 2147483647 h 1036"/>
                <a:gd name="T50" fmla="*/ 2147483647 w 1359"/>
                <a:gd name="T51" fmla="*/ 2147483647 h 1036"/>
                <a:gd name="T52" fmla="*/ 2147483647 w 1359"/>
                <a:gd name="T53" fmla="*/ 2147483647 h 1036"/>
                <a:gd name="T54" fmla="*/ 2147483647 w 1359"/>
                <a:gd name="T55" fmla="*/ 2147483647 h 1036"/>
                <a:gd name="T56" fmla="*/ 2147483647 w 1359"/>
                <a:gd name="T57" fmla="*/ 2147483647 h 1036"/>
                <a:gd name="T58" fmla="*/ 2147483647 w 1359"/>
                <a:gd name="T59" fmla="*/ 2147483647 h 1036"/>
                <a:gd name="T60" fmla="*/ 2147483647 w 1359"/>
                <a:gd name="T61" fmla="*/ 2147483647 h 1036"/>
                <a:gd name="T62" fmla="*/ 2147483647 w 1359"/>
                <a:gd name="T63" fmla="*/ 2147483647 h 1036"/>
                <a:gd name="T64" fmla="*/ 2147483647 w 1359"/>
                <a:gd name="T65" fmla="*/ 2147483647 h 1036"/>
                <a:gd name="T66" fmla="*/ 2147483647 w 1359"/>
                <a:gd name="T67" fmla="*/ 2147483647 h 1036"/>
                <a:gd name="T68" fmla="*/ 2147483647 w 1359"/>
                <a:gd name="T69" fmla="*/ 2147483647 h 1036"/>
                <a:gd name="T70" fmla="*/ 2147483647 w 1359"/>
                <a:gd name="T71" fmla="*/ 2147483647 h 1036"/>
                <a:gd name="T72" fmla="*/ 2147483647 w 1359"/>
                <a:gd name="T73" fmla="*/ 2147483647 h 1036"/>
                <a:gd name="T74" fmla="*/ 2147483647 w 1359"/>
                <a:gd name="T75" fmla="*/ 2147483647 h 1036"/>
                <a:gd name="T76" fmla="*/ 2147483647 w 1359"/>
                <a:gd name="T77" fmla="*/ 2147483647 h 1036"/>
                <a:gd name="T78" fmla="*/ 2147483647 w 1359"/>
                <a:gd name="T79" fmla="*/ 2147483647 h 1036"/>
                <a:gd name="T80" fmla="*/ 2147483647 w 1359"/>
                <a:gd name="T81" fmla="*/ 2147483647 h 10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59"/>
                <a:gd name="T124" fmla="*/ 0 h 1036"/>
                <a:gd name="T125" fmla="*/ 1359 w 1359"/>
                <a:gd name="T126" fmla="*/ 1036 h 10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59" h="1036">
                  <a:moveTo>
                    <a:pt x="288" y="45"/>
                  </a:moveTo>
                  <a:cubicBezTo>
                    <a:pt x="270" y="51"/>
                    <a:pt x="249" y="52"/>
                    <a:pt x="232" y="60"/>
                  </a:cubicBezTo>
                  <a:cubicBezTo>
                    <a:pt x="218" y="67"/>
                    <a:pt x="207" y="81"/>
                    <a:pt x="192" y="86"/>
                  </a:cubicBezTo>
                  <a:cubicBezTo>
                    <a:pt x="187" y="88"/>
                    <a:pt x="182" y="89"/>
                    <a:pt x="177" y="91"/>
                  </a:cubicBezTo>
                  <a:cubicBezTo>
                    <a:pt x="161" y="103"/>
                    <a:pt x="150" y="115"/>
                    <a:pt x="131" y="121"/>
                  </a:cubicBezTo>
                  <a:cubicBezTo>
                    <a:pt x="117" y="135"/>
                    <a:pt x="104" y="146"/>
                    <a:pt x="91" y="161"/>
                  </a:cubicBezTo>
                  <a:cubicBezTo>
                    <a:pt x="82" y="172"/>
                    <a:pt x="61" y="192"/>
                    <a:pt x="61" y="192"/>
                  </a:cubicBezTo>
                  <a:cubicBezTo>
                    <a:pt x="52" y="229"/>
                    <a:pt x="63" y="198"/>
                    <a:pt x="45" y="222"/>
                  </a:cubicBezTo>
                  <a:cubicBezTo>
                    <a:pt x="38" y="231"/>
                    <a:pt x="25" y="252"/>
                    <a:pt x="25" y="252"/>
                  </a:cubicBezTo>
                  <a:cubicBezTo>
                    <a:pt x="17" y="276"/>
                    <a:pt x="8" y="299"/>
                    <a:pt x="0" y="323"/>
                  </a:cubicBezTo>
                  <a:cubicBezTo>
                    <a:pt x="9" y="375"/>
                    <a:pt x="43" y="389"/>
                    <a:pt x="91" y="399"/>
                  </a:cubicBezTo>
                  <a:cubicBezTo>
                    <a:pt x="142" y="433"/>
                    <a:pt x="273" y="440"/>
                    <a:pt x="333" y="444"/>
                  </a:cubicBezTo>
                  <a:cubicBezTo>
                    <a:pt x="377" y="458"/>
                    <a:pt x="416" y="473"/>
                    <a:pt x="450" y="505"/>
                  </a:cubicBezTo>
                  <a:cubicBezTo>
                    <a:pt x="456" y="517"/>
                    <a:pt x="468" y="527"/>
                    <a:pt x="470" y="540"/>
                  </a:cubicBezTo>
                  <a:cubicBezTo>
                    <a:pt x="474" y="564"/>
                    <a:pt x="446" y="623"/>
                    <a:pt x="424" y="636"/>
                  </a:cubicBezTo>
                  <a:cubicBezTo>
                    <a:pt x="404" y="666"/>
                    <a:pt x="394" y="672"/>
                    <a:pt x="369" y="697"/>
                  </a:cubicBezTo>
                  <a:cubicBezTo>
                    <a:pt x="347" y="719"/>
                    <a:pt x="329" y="745"/>
                    <a:pt x="308" y="768"/>
                  </a:cubicBezTo>
                  <a:cubicBezTo>
                    <a:pt x="266" y="815"/>
                    <a:pt x="233" y="851"/>
                    <a:pt x="217" y="914"/>
                  </a:cubicBezTo>
                  <a:cubicBezTo>
                    <a:pt x="219" y="933"/>
                    <a:pt x="215" y="953"/>
                    <a:pt x="222" y="970"/>
                  </a:cubicBezTo>
                  <a:cubicBezTo>
                    <a:pt x="225" y="976"/>
                    <a:pt x="236" y="972"/>
                    <a:pt x="242" y="975"/>
                  </a:cubicBezTo>
                  <a:cubicBezTo>
                    <a:pt x="246" y="977"/>
                    <a:pt x="248" y="983"/>
                    <a:pt x="253" y="985"/>
                  </a:cubicBezTo>
                  <a:cubicBezTo>
                    <a:pt x="266" y="990"/>
                    <a:pt x="280" y="992"/>
                    <a:pt x="293" y="995"/>
                  </a:cubicBezTo>
                  <a:cubicBezTo>
                    <a:pt x="358" y="1011"/>
                    <a:pt x="428" y="1002"/>
                    <a:pt x="495" y="1005"/>
                  </a:cubicBezTo>
                  <a:cubicBezTo>
                    <a:pt x="617" y="1036"/>
                    <a:pt x="972" y="1010"/>
                    <a:pt x="1010" y="1010"/>
                  </a:cubicBezTo>
                  <a:cubicBezTo>
                    <a:pt x="1038" y="999"/>
                    <a:pt x="1067" y="990"/>
                    <a:pt x="1096" y="980"/>
                  </a:cubicBezTo>
                  <a:cubicBezTo>
                    <a:pt x="1101" y="975"/>
                    <a:pt x="1106" y="969"/>
                    <a:pt x="1112" y="965"/>
                  </a:cubicBezTo>
                  <a:cubicBezTo>
                    <a:pt x="1120" y="959"/>
                    <a:pt x="1130" y="957"/>
                    <a:pt x="1137" y="950"/>
                  </a:cubicBezTo>
                  <a:cubicBezTo>
                    <a:pt x="1143" y="944"/>
                    <a:pt x="1146" y="935"/>
                    <a:pt x="1152" y="929"/>
                  </a:cubicBezTo>
                  <a:cubicBezTo>
                    <a:pt x="1171" y="910"/>
                    <a:pt x="1193" y="893"/>
                    <a:pt x="1213" y="874"/>
                  </a:cubicBezTo>
                  <a:cubicBezTo>
                    <a:pt x="1236" y="828"/>
                    <a:pt x="1206" y="884"/>
                    <a:pt x="1248" y="828"/>
                  </a:cubicBezTo>
                  <a:cubicBezTo>
                    <a:pt x="1274" y="794"/>
                    <a:pt x="1289" y="747"/>
                    <a:pt x="1319" y="717"/>
                  </a:cubicBezTo>
                  <a:cubicBezTo>
                    <a:pt x="1327" y="693"/>
                    <a:pt x="1332" y="670"/>
                    <a:pt x="1339" y="646"/>
                  </a:cubicBezTo>
                  <a:cubicBezTo>
                    <a:pt x="1348" y="563"/>
                    <a:pt x="1359" y="463"/>
                    <a:pt x="1278" y="409"/>
                  </a:cubicBezTo>
                  <a:cubicBezTo>
                    <a:pt x="1265" y="390"/>
                    <a:pt x="1233" y="358"/>
                    <a:pt x="1233" y="358"/>
                  </a:cubicBezTo>
                  <a:cubicBezTo>
                    <a:pt x="1224" y="332"/>
                    <a:pt x="1165" y="300"/>
                    <a:pt x="1142" y="283"/>
                  </a:cubicBezTo>
                  <a:cubicBezTo>
                    <a:pt x="1086" y="241"/>
                    <a:pt x="1017" y="228"/>
                    <a:pt x="950" y="217"/>
                  </a:cubicBezTo>
                  <a:cubicBezTo>
                    <a:pt x="906" y="210"/>
                    <a:pt x="866" y="188"/>
                    <a:pt x="824" y="177"/>
                  </a:cubicBezTo>
                  <a:cubicBezTo>
                    <a:pt x="804" y="157"/>
                    <a:pt x="772" y="157"/>
                    <a:pt x="748" y="141"/>
                  </a:cubicBezTo>
                  <a:cubicBezTo>
                    <a:pt x="741" y="121"/>
                    <a:pt x="730" y="121"/>
                    <a:pt x="717" y="106"/>
                  </a:cubicBezTo>
                  <a:cubicBezTo>
                    <a:pt x="628" y="0"/>
                    <a:pt x="469" y="40"/>
                    <a:pt x="344" y="40"/>
                  </a:cubicBezTo>
                  <a:cubicBezTo>
                    <a:pt x="325" y="40"/>
                    <a:pt x="307" y="43"/>
                    <a:pt x="288" y="4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dirty="0">
                <a:ea typeface="+mn-ea"/>
              </a:endParaRPr>
            </a:p>
          </p:txBody>
        </p:sp>
        <p:pic>
          <p:nvPicPr>
            <p:cNvPr id="19472" name="Picture 30" descr="compostbin copy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1976438"/>
              <a:ext cx="1025525" cy="151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9473" name="Group 31"/>
            <p:cNvGrpSpPr>
              <a:grpSpLocks/>
            </p:cNvGrpSpPr>
            <p:nvPr/>
          </p:nvGrpSpPr>
          <p:grpSpPr bwMode="auto">
            <a:xfrm>
              <a:off x="5257800" y="4495803"/>
              <a:ext cx="3431105" cy="1690690"/>
              <a:chOff x="3504" y="2251"/>
              <a:chExt cx="2445" cy="1536"/>
            </a:xfrm>
          </p:grpSpPr>
          <p:sp>
            <p:nvSpPr>
              <p:cNvPr id="27" name="Oval 32"/>
              <p:cNvSpPr>
                <a:spLocks noChangeArrowheads="1"/>
              </p:cNvSpPr>
              <p:nvPr/>
            </p:nvSpPr>
            <p:spPr bwMode="auto">
              <a:xfrm>
                <a:off x="3504" y="3038"/>
                <a:ext cx="1629" cy="248"/>
              </a:xfrm>
              <a:prstGeom prst="ellipse">
                <a:avLst/>
              </a:pr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 b="1" dirty="0">
                  <a:solidFill>
                    <a:schemeClr val="bg1"/>
                  </a:solidFill>
                  <a:latin typeface="Trebuchet MS" pitchFamily="34" charset="0"/>
                  <a:ea typeface="+mn-ea"/>
                </a:endParaRPr>
              </a:p>
            </p:txBody>
          </p:sp>
          <p:sp>
            <p:nvSpPr>
              <p:cNvPr id="28" name="Freeform 33"/>
              <p:cNvSpPr>
                <a:spLocks/>
              </p:cNvSpPr>
              <p:nvPr/>
            </p:nvSpPr>
            <p:spPr bwMode="auto">
              <a:xfrm>
                <a:off x="3712" y="2855"/>
                <a:ext cx="1130" cy="330"/>
              </a:xfrm>
              <a:custGeom>
                <a:avLst/>
                <a:gdLst>
                  <a:gd name="T0" fmla="*/ 81 w 1683"/>
                  <a:gd name="T1" fmla="*/ 299 h 410"/>
                  <a:gd name="T2" fmla="*/ 125 w 1683"/>
                  <a:gd name="T3" fmla="*/ 265 h 410"/>
                  <a:gd name="T4" fmla="*/ 176 w 1683"/>
                  <a:gd name="T5" fmla="*/ 193 h 410"/>
                  <a:gd name="T6" fmla="*/ 246 w 1683"/>
                  <a:gd name="T7" fmla="*/ 106 h 410"/>
                  <a:gd name="T8" fmla="*/ 265 w 1683"/>
                  <a:gd name="T9" fmla="*/ 83 h 410"/>
                  <a:gd name="T10" fmla="*/ 312 w 1683"/>
                  <a:gd name="T11" fmla="*/ 75 h 410"/>
                  <a:gd name="T12" fmla="*/ 445 w 1683"/>
                  <a:gd name="T13" fmla="*/ 60 h 410"/>
                  <a:gd name="T14" fmla="*/ 499 w 1683"/>
                  <a:gd name="T15" fmla="*/ 18 h 410"/>
                  <a:gd name="T16" fmla="*/ 553 w 1683"/>
                  <a:gd name="T17" fmla="*/ 0 h 410"/>
                  <a:gd name="T18" fmla="*/ 667 w 1683"/>
                  <a:gd name="T19" fmla="*/ 11 h 410"/>
                  <a:gd name="T20" fmla="*/ 702 w 1683"/>
                  <a:gd name="T21" fmla="*/ 26 h 410"/>
                  <a:gd name="T22" fmla="*/ 756 w 1683"/>
                  <a:gd name="T23" fmla="*/ 98 h 410"/>
                  <a:gd name="T24" fmla="*/ 889 w 1683"/>
                  <a:gd name="T25" fmla="*/ 174 h 410"/>
                  <a:gd name="T26" fmla="*/ 943 w 1683"/>
                  <a:gd name="T27" fmla="*/ 216 h 410"/>
                  <a:gd name="T28" fmla="*/ 949 w 1683"/>
                  <a:gd name="T29" fmla="*/ 238 h 410"/>
                  <a:gd name="T30" fmla="*/ 953 w 1683"/>
                  <a:gd name="T31" fmla="*/ 250 h 410"/>
                  <a:gd name="T32" fmla="*/ 1130 w 1683"/>
                  <a:gd name="T33" fmla="*/ 318 h 410"/>
                  <a:gd name="T34" fmla="*/ 524 w 1683"/>
                  <a:gd name="T35" fmla="*/ 326 h 410"/>
                  <a:gd name="T36" fmla="*/ 11 w 1683"/>
                  <a:gd name="T37" fmla="*/ 322 h 410"/>
                  <a:gd name="T38" fmla="*/ 81 w 1683"/>
                  <a:gd name="T39" fmla="*/ 299 h 41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83"/>
                  <a:gd name="T61" fmla="*/ 0 h 410"/>
                  <a:gd name="T62" fmla="*/ 1683 w 1683"/>
                  <a:gd name="T63" fmla="*/ 410 h 41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83" h="410">
                    <a:moveTo>
                      <a:pt x="120" y="373"/>
                    </a:moveTo>
                    <a:cubicBezTo>
                      <a:pt x="170" y="368"/>
                      <a:pt x="174" y="372"/>
                      <a:pt x="186" y="330"/>
                    </a:cubicBezTo>
                    <a:cubicBezTo>
                      <a:pt x="192" y="251"/>
                      <a:pt x="188" y="250"/>
                      <a:pt x="262" y="240"/>
                    </a:cubicBezTo>
                    <a:cubicBezTo>
                      <a:pt x="308" y="218"/>
                      <a:pt x="325" y="164"/>
                      <a:pt x="366" y="132"/>
                    </a:cubicBezTo>
                    <a:cubicBezTo>
                      <a:pt x="374" y="126"/>
                      <a:pt x="385" y="107"/>
                      <a:pt x="394" y="103"/>
                    </a:cubicBezTo>
                    <a:cubicBezTo>
                      <a:pt x="416" y="95"/>
                      <a:pt x="441" y="98"/>
                      <a:pt x="465" y="94"/>
                    </a:cubicBezTo>
                    <a:cubicBezTo>
                      <a:pt x="532" y="84"/>
                      <a:pt x="595" y="78"/>
                      <a:pt x="663" y="75"/>
                    </a:cubicBezTo>
                    <a:cubicBezTo>
                      <a:pt x="685" y="55"/>
                      <a:pt x="714" y="31"/>
                      <a:pt x="743" y="23"/>
                    </a:cubicBezTo>
                    <a:cubicBezTo>
                      <a:pt x="769" y="7"/>
                      <a:pt x="793" y="6"/>
                      <a:pt x="824" y="0"/>
                    </a:cubicBezTo>
                    <a:cubicBezTo>
                      <a:pt x="881" y="3"/>
                      <a:pt x="937" y="7"/>
                      <a:pt x="994" y="14"/>
                    </a:cubicBezTo>
                    <a:cubicBezTo>
                      <a:pt x="1034" y="25"/>
                      <a:pt x="1017" y="18"/>
                      <a:pt x="1046" y="33"/>
                    </a:cubicBezTo>
                    <a:cubicBezTo>
                      <a:pt x="1068" y="67"/>
                      <a:pt x="1097" y="93"/>
                      <a:pt x="1126" y="122"/>
                    </a:cubicBezTo>
                    <a:cubicBezTo>
                      <a:pt x="1161" y="196"/>
                      <a:pt x="1249" y="210"/>
                      <a:pt x="1324" y="217"/>
                    </a:cubicBezTo>
                    <a:cubicBezTo>
                      <a:pt x="1355" y="226"/>
                      <a:pt x="1382" y="245"/>
                      <a:pt x="1404" y="269"/>
                    </a:cubicBezTo>
                    <a:cubicBezTo>
                      <a:pt x="1407" y="278"/>
                      <a:pt x="1411" y="288"/>
                      <a:pt x="1414" y="297"/>
                    </a:cubicBezTo>
                    <a:cubicBezTo>
                      <a:pt x="1416" y="302"/>
                      <a:pt x="1419" y="311"/>
                      <a:pt x="1419" y="311"/>
                    </a:cubicBezTo>
                    <a:cubicBezTo>
                      <a:pt x="1406" y="325"/>
                      <a:pt x="1665" y="339"/>
                      <a:pt x="1683" y="396"/>
                    </a:cubicBezTo>
                    <a:cubicBezTo>
                      <a:pt x="1012" y="410"/>
                      <a:pt x="1059" y="405"/>
                      <a:pt x="781" y="406"/>
                    </a:cubicBezTo>
                    <a:cubicBezTo>
                      <a:pt x="503" y="407"/>
                      <a:pt x="126" y="407"/>
                      <a:pt x="16" y="401"/>
                    </a:cubicBezTo>
                    <a:cubicBezTo>
                      <a:pt x="0" y="385"/>
                      <a:pt x="114" y="401"/>
                      <a:pt x="120" y="373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472F18"/>
                  </a:gs>
                  <a:gs pos="100000">
                    <a:srgbClr val="996633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b="1" dirty="0">
                  <a:solidFill>
                    <a:schemeClr val="bg1"/>
                  </a:solidFill>
                  <a:latin typeface="Trebuchet MS" pitchFamily="34" charset="0"/>
                  <a:ea typeface="+mn-ea"/>
                </a:endParaRPr>
              </a:p>
            </p:txBody>
          </p:sp>
          <p:sp>
            <p:nvSpPr>
              <p:cNvPr id="29" name="Text Box 34"/>
              <p:cNvSpPr txBox="1">
                <a:spLocks noChangeArrowheads="1"/>
              </p:cNvSpPr>
              <p:nvPr/>
            </p:nvSpPr>
            <p:spPr bwMode="auto">
              <a:xfrm>
                <a:off x="3696" y="3312"/>
                <a:ext cx="2253" cy="4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sz="1400" b="1" dirty="0">
                    <a:solidFill>
                      <a:srgbClr val="0070C0"/>
                    </a:solidFill>
                    <a:effectLst/>
                    <a:highlight>
                      <a:srgbClr val="FFFF00"/>
                    </a:highlight>
                    <a:latin typeface="Arial" charset="0"/>
                    <a:ea typeface="+mn-ea"/>
                  </a:rPr>
                  <a:t>Beneficial reuse: Landfill ADC and Soil Amendment/Fertilizer</a:t>
                </a:r>
              </a:p>
            </p:txBody>
          </p:sp>
          <p:pic>
            <p:nvPicPr>
              <p:cNvPr id="19487" name="Picture 35" descr="soilamendment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8" y="2251"/>
                <a:ext cx="812" cy="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9474" name="Group 3"/>
            <p:cNvGrpSpPr>
              <a:grpSpLocks/>
            </p:cNvGrpSpPr>
            <p:nvPr/>
          </p:nvGrpSpPr>
          <p:grpSpPr bwMode="auto">
            <a:xfrm>
              <a:off x="4129088" y="2470150"/>
              <a:ext cx="1098696" cy="762000"/>
              <a:chOff x="2592" y="0"/>
              <a:chExt cx="673" cy="480"/>
            </a:xfrm>
          </p:grpSpPr>
          <p:sp>
            <p:nvSpPr>
              <p:cNvPr id="25" name="AutoShape 4"/>
              <p:cNvSpPr>
                <a:spLocks noChangeArrowheads="1"/>
              </p:cNvSpPr>
              <p:nvPr/>
            </p:nvSpPr>
            <p:spPr bwMode="auto">
              <a:xfrm>
                <a:off x="2592" y="0"/>
                <a:ext cx="672" cy="4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39 w 21600"/>
                  <a:gd name="T13" fmla="*/ 2925 h 21600"/>
                  <a:gd name="T14" fmla="*/ 18225 w 21600"/>
                  <a:gd name="T15" fmla="*/ 922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lnTo>
                      <a:pt x="21600" y="6079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ea typeface="+mn-ea"/>
                </a:endParaRPr>
              </a:p>
            </p:txBody>
          </p:sp>
          <p:sp>
            <p:nvSpPr>
              <p:cNvPr id="26" name="Text Box 5"/>
              <p:cNvSpPr txBox="1">
                <a:spLocks noChangeArrowheads="1"/>
              </p:cNvSpPr>
              <p:nvPr/>
            </p:nvSpPr>
            <p:spPr bwMode="auto">
              <a:xfrm>
                <a:off x="2604" y="31"/>
                <a:ext cx="66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r>
                  <a:rPr lang="en-US" sz="1400" b="1" dirty="0">
                    <a:solidFill>
                      <a:schemeClr val="bg1"/>
                    </a:solidFill>
                    <a:effectLst/>
                    <a:latin typeface="Arial" pitchFamily="-84" charset="0"/>
                    <a:ea typeface="+mn-ea"/>
                  </a:rPr>
                  <a:t>Biogas</a:t>
                </a:r>
              </a:p>
            </p:txBody>
          </p:sp>
        </p:grpSp>
        <p:sp>
          <p:nvSpPr>
            <p:cNvPr id="18" name="Text Box 13"/>
            <p:cNvSpPr txBox="1">
              <a:spLocks noChangeArrowheads="1"/>
            </p:cNvSpPr>
            <p:nvPr/>
          </p:nvSpPr>
          <p:spPr bwMode="auto">
            <a:xfrm>
              <a:off x="5257800" y="2946402"/>
              <a:ext cx="1877636" cy="307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latin typeface="Arial" charset="0"/>
                  <a:ea typeface="+mn-ea"/>
                </a:rPr>
                <a:t>Engine/Generator</a:t>
              </a:r>
            </a:p>
          </p:txBody>
        </p:sp>
        <p:grpSp>
          <p:nvGrpSpPr>
            <p:cNvPr id="19476" name="Group 15"/>
            <p:cNvGrpSpPr>
              <a:grpSpLocks/>
            </p:cNvGrpSpPr>
            <p:nvPr/>
          </p:nvGrpSpPr>
          <p:grpSpPr bwMode="auto">
            <a:xfrm>
              <a:off x="1274763" y="4495794"/>
              <a:ext cx="1658937" cy="665162"/>
              <a:chOff x="1104" y="3312"/>
              <a:chExt cx="1536" cy="567"/>
            </a:xfrm>
          </p:grpSpPr>
          <p:sp>
            <p:nvSpPr>
              <p:cNvPr id="19479" name="Oval 16"/>
              <p:cNvSpPr>
                <a:spLocks noChangeArrowheads="1"/>
              </p:cNvSpPr>
              <p:nvPr/>
            </p:nvSpPr>
            <p:spPr bwMode="auto">
              <a:xfrm>
                <a:off x="1104" y="3696"/>
                <a:ext cx="1536" cy="183"/>
              </a:xfrm>
              <a:prstGeom prst="ellipse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b="1" dirty="0">
                  <a:solidFill>
                    <a:schemeClr val="bg1"/>
                  </a:solidFill>
                  <a:effectLst/>
                  <a:latin typeface="Trebuchet MS" charset="0"/>
                </a:endParaRPr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1153" y="3526"/>
                <a:ext cx="623" cy="260"/>
              </a:xfrm>
              <a:custGeom>
                <a:avLst/>
                <a:gdLst>
                  <a:gd name="T0" fmla="*/ 0 w 1683"/>
                  <a:gd name="T1" fmla="*/ 1 h 410"/>
                  <a:gd name="T2" fmla="*/ 0 w 1683"/>
                  <a:gd name="T3" fmla="*/ 1 h 410"/>
                  <a:gd name="T4" fmla="*/ 0 w 1683"/>
                  <a:gd name="T5" fmla="*/ 1 h 410"/>
                  <a:gd name="T6" fmla="*/ 0 w 1683"/>
                  <a:gd name="T7" fmla="*/ 1 h 410"/>
                  <a:gd name="T8" fmla="*/ 0 w 1683"/>
                  <a:gd name="T9" fmla="*/ 1 h 410"/>
                  <a:gd name="T10" fmla="*/ 0 w 1683"/>
                  <a:gd name="T11" fmla="*/ 1 h 410"/>
                  <a:gd name="T12" fmla="*/ 0 w 1683"/>
                  <a:gd name="T13" fmla="*/ 1 h 410"/>
                  <a:gd name="T14" fmla="*/ 0 w 1683"/>
                  <a:gd name="T15" fmla="*/ 1 h 410"/>
                  <a:gd name="T16" fmla="*/ 0 w 1683"/>
                  <a:gd name="T17" fmla="*/ 0 h 410"/>
                  <a:gd name="T18" fmla="*/ 0 w 1683"/>
                  <a:gd name="T19" fmla="*/ 1 h 410"/>
                  <a:gd name="T20" fmla="*/ 0 w 1683"/>
                  <a:gd name="T21" fmla="*/ 1 h 410"/>
                  <a:gd name="T22" fmla="*/ 0 w 1683"/>
                  <a:gd name="T23" fmla="*/ 1 h 410"/>
                  <a:gd name="T24" fmla="*/ 0 w 1683"/>
                  <a:gd name="T25" fmla="*/ 1 h 410"/>
                  <a:gd name="T26" fmla="*/ 0 w 1683"/>
                  <a:gd name="T27" fmla="*/ 1 h 410"/>
                  <a:gd name="T28" fmla="*/ 0 w 1683"/>
                  <a:gd name="T29" fmla="*/ 1 h 410"/>
                  <a:gd name="T30" fmla="*/ 0 w 1683"/>
                  <a:gd name="T31" fmla="*/ 1 h 410"/>
                  <a:gd name="T32" fmla="*/ 0 w 1683"/>
                  <a:gd name="T33" fmla="*/ 1 h 410"/>
                  <a:gd name="T34" fmla="*/ 0 w 1683"/>
                  <a:gd name="T35" fmla="*/ 1 h 410"/>
                  <a:gd name="T36" fmla="*/ 0 w 1683"/>
                  <a:gd name="T37" fmla="*/ 1 h 410"/>
                  <a:gd name="T38" fmla="*/ 0 w 1683"/>
                  <a:gd name="T39" fmla="*/ 1 h 41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83"/>
                  <a:gd name="T61" fmla="*/ 0 h 410"/>
                  <a:gd name="T62" fmla="*/ 1683 w 1683"/>
                  <a:gd name="T63" fmla="*/ 410 h 41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83" h="410">
                    <a:moveTo>
                      <a:pt x="120" y="373"/>
                    </a:moveTo>
                    <a:cubicBezTo>
                      <a:pt x="170" y="368"/>
                      <a:pt x="174" y="372"/>
                      <a:pt x="186" y="330"/>
                    </a:cubicBezTo>
                    <a:cubicBezTo>
                      <a:pt x="192" y="251"/>
                      <a:pt x="188" y="250"/>
                      <a:pt x="262" y="240"/>
                    </a:cubicBezTo>
                    <a:cubicBezTo>
                      <a:pt x="308" y="218"/>
                      <a:pt x="325" y="164"/>
                      <a:pt x="366" y="132"/>
                    </a:cubicBezTo>
                    <a:cubicBezTo>
                      <a:pt x="374" y="126"/>
                      <a:pt x="385" y="107"/>
                      <a:pt x="394" y="103"/>
                    </a:cubicBezTo>
                    <a:cubicBezTo>
                      <a:pt x="416" y="95"/>
                      <a:pt x="441" y="98"/>
                      <a:pt x="465" y="94"/>
                    </a:cubicBezTo>
                    <a:cubicBezTo>
                      <a:pt x="532" y="84"/>
                      <a:pt x="595" y="78"/>
                      <a:pt x="663" y="75"/>
                    </a:cubicBezTo>
                    <a:cubicBezTo>
                      <a:pt x="685" y="55"/>
                      <a:pt x="714" y="31"/>
                      <a:pt x="743" y="23"/>
                    </a:cubicBezTo>
                    <a:cubicBezTo>
                      <a:pt x="769" y="7"/>
                      <a:pt x="793" y="6"/>
                      <a:pt x="824" y="0"/>
                    </a:cubicBezTo>
                    <a:cubicBezTo>
                      <a:pt x="881" y="3"/>
                      <a:pt x="937" y="7"/>
                      <a:pt x="994" y="14"/>
                    </a:cubicBezTo>
                    <a:cubicBezTo>
                      <a:pt x="1034" y="25"/>
                      <a:pt x="1017" y="18"/>
                      <a:pt x="1046" y="33"/>
                    </a:cubicBezTo>
                    <a:cubicBezTo>
                      <a:pt x="1068" y="67"/>
                      <a:pt x="1097" y="93"/>
                      <a:pt x="1126" y="122"/>
                    </a:cubicBezTo>
                    <a:cubicBezTo>
                      <a:pt x="1161" y="196"/>
                      <a:pt x="1249" y="210"/>
                      <a:pt x="1324" y="217"/>
                    </a:cubicBezTo>
                    <a:cubicBezTo>
                      <a:pt x="1355" y="226"/>
                      <a:pt x="1382" y="245"/>
                      <a:pt x="1404" y="269"/>
                    </a:cubicBezTo>
                    <a:cubicBezTo>
                      <a:pt x="1407" y="278"/>
                      <a:pt x="1411" y="288"/>
                      <a:pt x="1414" y="297"/>
                    </a:cubicBezTo>
                    <a:cubicBezTo>
                      <a:pt x="1416" y="302"/>
                      <a:pt x="1419" y="311"/>
                      <a:pt x="1419" y="311"/>
                    </a:cubicBezTo>
                    <a:cubicBezTo>
                      <a:pt x="1406" y="325"/>
                      <a:pt x="1665" y="339"/>
                      <a:pt x="1683" y="396"/>
                    </a:cubicBezTo>
                    <a:cubicBezTo>
                      <a:pt x="1012" y="410"/>
                      <a:pt x="1059" y="405"/>
                      <a:pt x="781" y="406"/>
                    </a:cubicBezTo>
                    <a:cubicBezTo>
                      <a:pt x="503" y="407"/>
                      <a:pt x="126" y="407"/>
                      <a:pt x="16" y="401"/>
                    </a:cubicBezTo>
                    <a:cubicBezTo>
                      <a:pt x="0" y="385"/>
                      <a:pt x="114" y="401"/>
                      <a:pt x="120" y="373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472F18"/>
                  </a:gs>
                  <a:gs pos="100000">
                    <a:srgbClr val="996633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dirty="0">
                  <a:ea typeface="+mn-ea"/>
                </a:endParaRPr>
              </a:p>
            </p:txBody>
          </p:sp>
          <p:pic>
            <p:nvPicPr>
              <p:cNvPr id="19481" name="Picture 18" descr="separating-truck copy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6" y="3312"/>
                <a:ext cx="1104" cy="5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" name="AutoShape 19"/>
            <p:cNvSpPr>
              <a:spLocks noChangeArrowheads="1"/>
            </p:cNvSpPr>
            <p:nvPr/>
          </p:nvSpPr>
          <p:spPr bwMode="auto">
            <a:xfrm rot="10800000" flipH="1">
              <a:off x="762000" y="4038604"/>
              <a:ext cx="625475" cy="1066802"/>
            </a:xfrm>
            <a:custGeom>
              <a:avLst/>
              <a:gdLst>
                <a:gd name="T0" fmla="*/ 12683417 w 21600"/>
                <a:gd name="T1" fmla="*/ 0 h 21600"/>
                <a:gd name="T2" fmla="*/ 12683417 w 21600"/>
                <a:gd name="T3" fmla="*/ 29656546 h 21600"/>
                <a:gd name="T4" fmla="*/ 2714272 w 21600"/>
                <a:gd name="T5" fmla="*/ 52688067 h 21600"/>
                <a:gd name="T6" fmla="*/ 18111990 w 21600"/>
                <a:gd name="T7" fmla="*/ 14828273 h 21600"/>
                <a:gd name="T8" fmla="*/ 3 60000 65536"/>
                <a:gd name="T9" fmla="*/ 1 60000 65536"/>
                <a:gd name="T10" fmla="*/ 1 60000 65536"/>
                <a:gd name="T11" fmla="*/ 0 60000 65536"/>
                <a:gd name="T12" fmla="*/ 12427 w 21600"/>
                <a:gd name="T13" fmla="*/ 2912 h 21600"/>
                <a:gd name="T14" fmla="*/ 18227 w 21600"/>
                <a:gd name="T15" fmla="*/ 924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408000"/>
            </a:solidFill>
            <a:ln w="12700">
              <a:noFill/>
              <a:miter lim="800000"/>
              <a:headEnd/>
              <a:tailEnd/>
            </a:ln>
            <a:effectLst>
              <a:outerShdw dist="38100" dir="8100000" algn="tr" rotWithShape="0">
                <a:srgbClr val="808080">
                  <a:alpha val="39998"/>
                </a:srgbClr>
              </a:outerShdw>
            </a:effectLst>
          </p:spPr>
          <p:txBody>
            <a:bodyPr rot="10800000" wrap="none" anchor="ctr"/>
            <a:lstStyle/>
            <a:p>
              <a:pPr>
                <a:defRPr/>
              </a:pPr>
              <a:endParaRPr lang="en-US" dirty="0">
                <a:latin typeface="Tahoma" pitchFamily="-84" charset="0"/>
                <a:ea typeface="+mn-ea"/>
              </a:endParaRPr>
            </a:p>
          </p:txBody>
        </p:sp>
        <p:sp>
          <p:nvSpPr>
            <p:cNvPr id="21" name="Text Box 8"/>
            <p:cNvSpPr txBox="1">
              <a:spLocks noChangeArrowheads="1"/>
            </p:cNvSpPr>
            <p:nvPr/>
          </p:nvSpPr>
          <p:spPr bwMode="auto">
            <a:xfrm>
              <a:off x="1066800" y="5105406"/>
              <a:ext cx="2203450" cy="738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1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latin typeface="Arial" charset="0"/>
                  <a:ea typeface="+mn-ea"/>
                </a:rPr>
                <a:t>Food Waste </a:t>
              </a:r>
              <a:br>
                <a:rPr lang="en-US" sz="1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latin typeface="Arial" charset="0"/>
                  <a:ea typeface="+mn-ea"/>
                </a:rPr>
              </a:br>
              <a:r>
                <a:rPr lang="en-US" sz="1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latin typeface="Arial" charset="0"/>
                  <a:ea typeface="+mn-ea"/>
                </a:rPr>
                <a:t>Receiving and Separation at MSS Transfer Station</a:t>
              </a:r>
            </a:p>
          </p:txBody>
        </p:sp>
      </p:grpSp>
      <p:sp>
        <p:nvSpPr>
          <p:cNvPr id="19460" name="Text Box 22"/>
          <p:cNvSpPr txBox="1">
            <a:spLocks noChangeArrowheads="1"/>
          </p:cNvSpPr>
          <p:nvPr/>
        </p:nvSpPr>
        <p:spPr bwMode="auto">
          <a:xfrm>
            <a:off x="-6351" y="3760788"/>
            <a:ext cx="212070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charset="0"/>
              </a:rPr>
              <a:t>Organic </a:t>
            </a:r>
            <a:r>
              <a:rPr lang="en-US" sz="1400" b="1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latin typeface="Arial" charset="0"/>
              </a:rPr>
              <a:t>Waste</a:t>
            </a:r>
          </a:p>
        </p:txBody>
      </p:sp>
    </p:spTree>
    <p:extLst>
      <p:ext uri="{BB962C8B-B14F-4D97-AF65-F5344CB8AC3E}">
        <p14:creationId xmlns:p14="http://schemas.microsoft.com/office/powerpoint/2010/main" val="660672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846" y="245692"/>
            <a:ext cx="10365071" cy="651616"/>
          </a:xfrm>
        </p:spPr>
        <p:txBody>
          <a:bodyPr/>
          <a:lstStyle/>
          <a:p>
            <a:pPr algn="ctr"/>
            <a:r>
              <a:rPr lang="en-US" sz="3600" dirty="0"/>
              <a:t>First FOG Load – November 2013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168" y="1195548"/>
            <a:ext cx="9249549" cy="495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271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551" y="228600"/>
            <a:ext cx="9782948" cy="591344"/>
          </a:xfrm>
        </p:spPr>
        <p:txBody>
          <a:bodyPr>
            <a:normAutofit fontScale="90000"/>
          </a:bodyPr>
          <a:lstStyle/>
          <a:p>
            <a:r>
              <a:rPr lang="en-US" dirty="0"/>
              <a:t>First Food Waste Load – January 2014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51" y="1047089"/>
            <a:ext cx="9843257" cy="492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050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89529" y="2020889"/>
            <a:ext cx="9619633" cy="1362075"/>
          </a:xfrm>
        </p:spPr>
        <p:txBody>
          <a:bodyPr/>
          <a:lstStyle/>
          <a:p>
            <a:pPr algn="ctr">
              <a:defRPr/>
            </a:pPr>
            <a:r>
              <a:rPr lang="en-US" dirty="0">
                <a:ea typeface="ＭＳ Ｐゴシック" charset="-128"/>
              </a:rPr>
              <a:t>Food To Energy Program</a:t>
            </a:r>
          </a:p>
        </p:txBody>
      </p:sp>
    </p:spTree>
    <p:extLst>
      <p:ext uri="{BB962C8B-B14F-4D97-AF65-F5344CB8AC3E}">
        <p14:creationId xmlns:p14="http://schemas.microsoft.com/office/powerpoint/2010/main" val="24491940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903</TotalTime>
  <Words>1147</Words>
  <Application>Microsoft Office PowerPoint</Application>
  <PresentationFormat>Widescreen</PresentationFormat>
  <Paragraphs>241</Paragraphs>
  <Slides>29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Arial</vt:lpstr>
      <vt:lpstr>Calibri</vt:lpstr>
      <vt:lpstr>Century Gothic</vt:lpstr>
      <vt:lpstr>Monotype Sorts</vt:lpstr>
      <vt:lpstr>Tahoma</vt:lpstr>
      <vt:lpstr>Times New Roman</vt:lpstr>
      <vt:lpstr>Trebuchet MS</vt:lpstr>
      <vt:lpstr>Univers</vt:lpstr>
      <vt:lpstr>Wingdings 3</vt:lpstr>
      <vt:lpstr>Ion</vt:lpstr>
      <vt:lpstr>CENTRAL MARIN SANITATION AGENCY’S  ORGANIC WASTE AND POWER DELIVERY PROGRAMs</vt:lpstr>
      <vt:lpstr>PRESENTATION OUTLINE </vt:lpstr>
      <vt:lpstr>About CMSA and organic waste program</vt:lpstr>
      <vt:lpstr>Central Marin Sanitation Agency - CMSA</vt:lpstr>
      <vt:lpstr> Organic Waste to Energy</vt:lpstr>
      <vt:lpstr>Organic Waste to Energy</vt:lpstr>
      <vt:lpstr>First FOG Load – November 2013</vt:lpstr>
      <vt:lpstr>First Food Waste Load – January 2014</vt:lpstr>
      <vt:lpstr>Food To Energy Program</vt:lpstr>
      <vt:lpstr>Public-Private Partnership</vt:lpstr>
      <vt:lpstr>Marin Sanitary Program Details</vt:lpstr>
      <vt:lpstr>Food Waste Collection</vt:lpstr>
      <vt:lpstr>Marin Sanitary Equipment </vt:lpstr>
      <vt:lpstr>PowerPoint Presentation</vt:lpstr>
      <vt:lpstr>CMSA Organic Waste Facility</vt:lpstr>
      <vt:lpstr>Digestion and Biogas Cleaning</vt:lpstr>
      <vt:lpstr>Biogas cleaning &amp; Cogeneration</vt:lpstr>
      <vt:lpstr>Facility Operations</vt:lpstr>
      <vt:lpstr>Metrics, Benefits, &amp; Cost Information</vt:lpstr>
      <vt:lpstr> 2019 Operational Metrics – Feed &amp; Digester Info</vt:lpstr>
      <vt:lpstr>Program Benefits</vt:lpstr>
      <vt:lpstr>Program Revenues and Expenses</vt:lpstr>
      <vt:lpstr>Power Delivery</vt:lpstr>
      <vt:lpstr>Power Delivery - Interconnection</vt:lpstr>
      <vt:lpstr>Power Delivery – Power Sale Agreement</vt:lpstr>
      <vt:lpstr>What’s  Next </vt:lpstr>
      <vt:lpstr>Power Delivery – New Cogen System</vt:lpstr>
      <vt:lpstr>Digester Pilot Study</vt:lpstr>
      <vt:lpstr>Questions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Frederick</dc:creator>
  <cp:lastModifiedBy>Jason Dow</cp:lastModifiedBy>
  <cp:revision>64</cp:revision>
  <dcterms:created xsi:type="dcterms:W3CDTF">2019-04-05T13:57:42Z</dcterms:created>
  <dcterms:modified xsi:type="dcterms:W3CDTF">2020-11-10T23:41:24Z</dcterms:modified>
</cp:coreProperties>
</file>